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9" r:id="rId5"/>
    <p:sldId id="299" r:id="rId6"/>
    <p:sldId id="320" r:id="rId7"/>
    <p:sldId id="321" r:id="rId8"/>
    <p:sldId id="306" r:id="rId9"/>
    <p:sldId id="318" r:id="rId10"/>
    <p:sldId id="319" r:id="rId11"/>
    <p:sldId id="311" r:id="rId12"/>
    <p:sldId id="310" r:id="rId13"/>
    <p:sldId id="322" r:id="rId14"/>
    <p:sldId id="323" r:id="rId15"/>
    <p:sldId id="324" r:id="rId16"/>
    <p:sldId id="325" r:id="rId17"/>
    <p:sldId id="326" r:id="rId18"/>
  </p:sldIdLst>
  <p:sldSz cx="9144000" cy="6858000" type="screen4x3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ce.najjar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8" autoAdjust="0"/>
    <p:restoredTop sz="94660"/>
  </p:normalViewPr>
  <p:slideViewPr>
    <p:cSldViewPr>
      <p:cViewPr varScale="1">
        <p:scale>
          <a:sx n="85" d="100"/>
          <a:sy n="85" d="100"/>
        </p:scale>
        <p:origin x="142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45" y="1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DF0CA-000D-4BC6-AC44-8079043B2C9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23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45" y="9429323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18CFB-D118-4580-A3CB-FC48440F9F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9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  <p:sp>
        <p:nvSpPr>
          <p:cNvPr id="732" name="Shape 732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383797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16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55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8864120" y="6536940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pic>
        <p:nvPicPr>
          <p:cNvPr id="159" name="image7.png" descr="M:\6-Communication\Visuels\PPT_Layout\2017\strat1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-20638"/>
            <a:ext cx="3859213" cy="5126038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-1" y="2209800"/>
            <a:ext cx="9152627" cy="4656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25959B"/>
              </a:gs>
              <a:gs pos="100000">
                <a:srgbClr val="15686B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1371600" y="47244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1pPr>
            <a:lvl2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2pPr>
            <a:lvl3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3pPr>
            <a:lvl4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4pPr>
            <a:lvl5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Shape 162"/>
          <p:cNvSpPr/>
          <p:nvPr/>
        </p:nvSpPr>
        <p:spPr>
          <a:xfrm>
            <a:off x="457200" y="1295400"/>
            <a:ext cx="3657600" cy="228600"/>
          </a:xfrm>
          <a:prstGeom prst="rect">
            <a:avLst/>
          </a:prstGeom>
          <a:gradFill>
            <a:gsLst>
              <a:gs pos="0">
                <a:srgbClr val="25959B"/>
              </a:gs>
              <a:gs pos="100000">
                <a:srgbClr val="15686B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164" name="Shape 164"/>
          <p:cNvSpPr/>
          <p:nvPr/>
        </p:nvSpPr>
        <p:spPr>
          <a:xfrm>
            <a:off x="381000" y="609600"/>
            <a:ext cx="4648200" cy="73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 b="1">
                <a:solidFill>
                  <a:srgbClr val="25959B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Strategies</a:t>
            </a:r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mmary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959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4" name="Shape 174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25959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381000" y="2514600"/>
            <a:ext cx="1828800" cy="3886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hape 176"/>
          <p:cNvSpPr/>
          <p:nvPr/>
        </p:nvSpPr>
        <p:spPr>
          <a:xfrm flipH="1">
            <a:off x="380998" y="2514600"/>
            <a:ext cx="4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7" name="Shape 177"/>
          <p:cNvSpPr/>
          <p:nvPr/>
        </p:nvSpPr>
        <p:spPr>
          <a:xfrm flipH="1">
            <a:off x="2438399" y="2514600"/>
            <a:ext cx="1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8" name="Shape 178"/>
          <p:cNvSpPr/>
          <p:nvPr/>
        </p:nvSpPr>
        <p:spPr>
          <a:xfrm flipH="1">
            <a:off x="4571999" y="2514600"/>
            <a:ext cx="1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6629400" y="2514600"/>
            <a:ext cx="0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959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959B"/>
                </a:solidFill>
              </a:defRPr>
            </a:lvl1pPr>
            <a:lvl2pPr>
              <a:defRPr>
                <a:solidFill>
                  <a:srgbClr val="25959B"/>
                </a:solidFill>
              </a:defRPr>
            </a:lvl2pPr>
            <a:lvl3pPr>
              <a:defRPr>
                <a:solidFill>
                  <a:srgbClr val="25959B"/>
                </a:solidFill>
              </a:defRPr>
            </a:lvl3pPr>
            <a:lvl4pPr>
              <a:defRPr>
                <a:solidFill>
                  <a:srgbClr val="25959B"/>
                </a:solidFill>
              </a:defRPr>
            </a:lvl4pPr>
            <a:lvl5pPr>
              <a:defRPr>
                <a:solidFill>
                  <a:srgbClr val="25959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hape 190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25959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 rot="16200000">
            <a:off x="6756213" y="4426180"/>
            <a:ext cx="4648202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00" dirty="0">
                <a:solidFill>
                  <a:schemeClr val="tx1"/>
                </a:solidFill>
              </a:rPr>
              <a:t>Copyright © 2017 – World Customs Organization</a:t>
            </a:r>
          </a:p>
        </p:txBody>
      </p:sp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959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334000"/>
          </a:xfrm>
          <a:prstGeom prst="rect">
            <a:avLst/>
          </a:prstGeom>
          <a:ln w="19050">
            <a:solidFill>
              <a:srgbClr val="25959B"/>
            </a:solidFill>
            <a:round/>
          </a:ln>
        </p:spPr>
        <p:txBody>
          <a:bodyPr/>
          <a:lstStyle>
            <a:lvl1pPr>
              <a:spcBef>
                <a:spcPts val="600"/>
              </a:spcBef>
              <a:defRPr sz="2800" b="0">
                <a:solidFill>
                  <a:srgbClr val="25959B"/>
                </a:solidFill>
              </a:defRPr>
            </a:lvl1pPr>
            <a:lvl2pPr marL="790575" indent="-333375">
              <a:spcBef>
                <a:spcPts val="600"/>
              </a:spcBef>
              <a:defRPr sz="2800" b="0">
                <a:solidFill>
                  <a:srgbClr val="25959B"/>
                </a:solidFill>
              </a:defRPr>
            </a:lvl2pPr>
            <a:lvl3pPr marL="1234438" indent="-320038">
              <a:spcBef>
                <a:spcPts val="600"/>
              </a:spcBef>
              <a:defRPr sz="2800" b="0">
                <a:solidFill>
                  <a:srgbClr val="25959B"/>
                </a:solidFill>
              </a:defRPr>
            </a:lvl3pPr>
            <a:lvl4pPr marL="1727200" indent="-355600">
              <a:spcBef>
                <a:spcPts val="600"/>
              </a:spcBef>
              <a:defRPr sz="2800" b="0">
                <a:solidFill>
                  <a:srgbClr val="25959B"/>
                </a:solidFill>
              </a:defRPr>
            </a:lvl4pPr>
            <a:lvl5pPr marL="2184400" indent="-355600">
              <a:spcBef>
                <a:spcPts val="600"/>
              </a:spcBef>
              <a:defRPr sz="2800" b="0">
                <a:solidFill>
                  <a:srgbClr val="25959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hape 201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25959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25959B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w/ pictur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210" name="Shape 210"/>
          <p:cNvSpPr>
            <a:spLocks noGrp="1"/>
          </p:cNvSpPr>
          <p:nvPr>
            <p:ph type="pic" sz="quarter" idx="13"/>
          </p:nvPr>
        </p:nvSpPr>
        <p:spPr>
          <a:xfrm>
            <a:off x="6477000" y="1219200"/>
            <a:ext cx="1981200" cy="17494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-1" y="1981200"/>
            <a:ext cx="9152627" cy="4885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25959B"/>
              </a:gs>
              <a:gs pos="100000">
                <a:srgbClr val="15686B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xfrm>
            <a:off x="914400" y="4953000"/>
            <a:ext cx="7239000" cy="17145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1pPr>
            <a:lvl2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2pPr>
            <a:lvl3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3pPr>
            <a:lvl4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4pPr>
            <a:lvl5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" name="Shape 213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381000" y="274638"/>
            <a:ext cx="57150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959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5" name="Shape 215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25959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xfrm>
            <a:off x="8794147" y="6467111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F4F6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p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959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5" name="Shape 225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25959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226" name="image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382000" cy="4174629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>
            <a:spLocks noGrp="1"/>
          </p:cNvSpPr>
          <p:nvPr>
            <p:ph type="body" sz="quarter" idx="1"/>
          </p:nvPr>
        </p:nvSpPr>
        <p:spPr>
          <a:xfrm>
            <a:off x="533400" y="5257800"/>
            <a:ext cx="7924800" cy="1262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25959B"/>
                </a:solidFill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25959B"/>
                </a:solidFill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25959B"/>
                </a:solidFill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25959B"/>
                </a:solidFill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25959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236" name="Shape 236"/>
          <p:cNvSpPr/>
          <p:nvPr/>
        </p:nvSpPr>
        <p:spPr>
          <a:xfrm>
            <a:off x="-1" y="1524000"/>
            <a:ext cx="9152627" cy="5342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562600" cy="56673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rgbClr val="25959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8" name="Shape 238"/>
          <p:cNvSpPr>
            <a:spLocks noGrp="1"/>
          </p:cNvSpPr>
          <p:nvPr>
            <p:ph type="pic" sz="half" idx="13"/>
          </p:nvPr>
        </p:nvSpPr>
        <p:spPr>
          <a:xfrm>
            <a:off x="1752600" y="612775"/>
            <a:ext cx="5486400" cy="4114800"/>
          </a:xfrm>
          <a:prstGeom prst="rect">
            <a:avLst/>
          </a:prstGeom>
          <a:ln w="19050">
            <a:solidFill>
              <a:srgbClr val="25959B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xfrm>
            <a:off x="1676400" y="5367337"/>
            <a:ext cx="5562600" cy="1262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25959B"/>
                </a:solidFill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25959B"/>
                </a:solidFill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25959B"/>
                </a:solidFill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25959B"/>
                </a:solidFill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25959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Shape 240"/>
          <p:cNvSpPr/>
          <p:nvPr/>
        </p:nvSpPr>
        <p:spPr>
          <a:xfrm>
            <a:off x="1752600" y="4876800"/>
            <a:ext cx="3276600" cy="76200"/>
          </a:xfrm>
          <a:prstGeom prst="rect">
            <a:avLst/>
          </a:prstGeom>
          <a:solidFill>
            <a:srgbClr val="25959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 rot="16200000">
            <a:off x="6756213" y="4426180"/>
            <a:ext cx="4648202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Copyright © 2017 – World </a:t>
            </a:r>
            <a:r>
              <a:rPr sz="800" dirty="0">
                <a:solidFill>
                  <a:schemeClr val="tx1"/>
                </a:solidFill>
              </a:rPr>
              <a:t>Customs</a:t>
            </a:r>
            <a:r>
              <a:rPr dirty="0">
                <a:solidFill>
                  <a:schemeClr val="tx1"/>
                </a:solidFill>
              </a:rPr>
              <a:t> Organization</a:t>
            </a:r>
          </a:p>
        </p:txBody>
      </p:sp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959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0" name="Shape 250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25959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uter imag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259" name="Shape 259"/>
          <p:cNvSpPr>
            <a:spLocks noGrp="1"/>
          </p:cNvSpPr>
          <p:nvPr>
            <p:ph type="body" sz="half" idx="1"/>
          </p:nvPr>
        </p:nvSpPr>
        <p:spPr>
          <a:xfrm>
            <a:off x="57150" y="1905835"/>
            <a:ext cx="4895850" cy="3961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b="0">
                <a:solidFill>
                  <a:srgbClr val="25959B"/>
                </a:solidFill>
              </a:defRPr>
            </a:lvl1pPr>
            <a:lvl2pPr>
              <a:defRPr b="0">
                <a:solidFill>
                  <a:srgbClr val="25959B"/>
                </a:solidFill>
              </a:defRPr>
            </a:lvl2pPr>
            <a:lvl3pPr>
              <a:defRPr b="0">
                <a:solidFill>
                  <a:srgbClr val="25959B"/>
                </a:solidFill>
              </a:defRPr>
            </a:lvl3pPr>
            <a:lvl4pPr>
              <a:defRPr b="0">
                <a:solidFill>
                  <a:srgbClr val="25959B"/>
                </a:solidFill>
              </a:defRPr>
            </a:lvl4pPr>
            <a:lvl5pPr>
              <a:defRPr b="0">
                <a:solidFill>
                  <a:srgbClr val="25959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0" name="Shape 260"/>
          <p:cNvSpPr>
            <a:spLocks noGrp="1"/>
          </p:cNvSpPr>
          <p:nvPr>
            <p:ph type="pic" sz="quarter" idx="13"/>
          </p:nvPr>
        </p:nvSpPr>
        <p:spPr>
          <a:xfrm>
            <a:off x="228599" y="2057400"/>
            <a:ext cx="4530701" cy="24796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959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2" name="Shape 262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25959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martphone imag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959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72" name="Shape 272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25959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body" sz="half" idx="1"/>
          </p:nvPr>
        </p:nvSpPr>
        <p:spPr>
          <a:xfrm>
            <a:off x="4800600" y="1219199"/>
            <a:ext cx="3886200" cy="5446715"/>
          </a:xfrm>
          <a:prstGeom prst="rect">
            <a:avLst/>
          </a:prstGeom>
          <a:ln w="19050">
            <a:solidFill>
              <a:srgbClr val="25959B"/>
            </a:solidFill>
            <a:round/>
          </a:ln>
        </p:spPr>
        <p:txBody>
          <a:bodyPr/>
          <a:lstStyle>
            <a:lvl1pPr>
              <a:spcBef>
                <a:spcPts val="600"/>
              </a:spcBef>
              <a:defRPr sz="2800" b="0">
                <a:solidFill>
                  <a:srgbClr val="25959B"/>
                </a:solidFill>
              </a:defRPr>
            </a:lvl1pPr>
            <a:lvl2pPr marL="790575" indent="-333375">
              <a:spcBef>
                <a:spcPts val="600"/>
              </a:spcBef>
              <a:defRPr sz="2800" b="0">
                <a:solidFill>
                  <a:srgbClr val="25959B"/>
                </a:solidFill>
              </a:defRPr>
            </a:lvl2pPr>
            <a:lvl3pPr marL="1234438" indent="-320038">
              <a:spcBef>
                <a:spcPts val="600"/>
              </a:spcBef>
              <a:defRPr sz="2800" b="0">
                <a:solidFill>
                  <a:srgbClr val="25959B"/>
                </a:solidFill>
              </a:defRPr>
            </a:lvl3pPr>
            <a:lvl4pPr marL="1727200" indent="-355600">
              <a:spcBef>
                <a:spcPts val="600"/>
              </a:spcBef>
              <a:defRPr sz="2800" b="0">
                <a:solidFill>
                  <a:srgbClr val="25959B"/>
                </a:solidFill>
              </a:defRPr>
            </a:lvl4pPr>
            <a:lvl5pPr marL="2184400" indent="-355600">
              <a:spcBef>
                <a:spcPts val="600"/>
              </a:spcBef>
              <a:defRPr sz="2800" b="0">
                <a:solidFill>
                  <a:srgbClr val="25959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74" name="imag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828" y="1219200"/>
            <a:ext cx="3830773" cy="5446715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>
            <a:spLocks noGrp="1"/>
          </p:cNvSpPr>
          <p:nvPr>
            <p:ph type="pic" sz="half" idx="13"/>
          </p:nvPr>
        </p:nvSpPr>
        <p:spPr>
          <a:xfrm>
            <a:off x="864205" y="1741978"/>
            <a:ext cx="3285365" cy="44104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6" name="Shape 2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334000"/>
          </a:xfrm>
          <a:prstGeom prst="rect">
            <a:avLst/>
          </a:prstGeom>
          <a:ln w="19050">
            <a:solidFill>
              <a:srgbClr val="007BB9"/>
            </a:solidFill>
            <a:round/>
          </a:ln>
        </p:spPr>
        <p:txBody>
          <a:bodyPr/>
          <a:lstStyle>
            <a:lvl1pPr>
              <a:spcBef>
                <a:spcPts val="600"/>
              </a:spcBef>
              <a:defRPr sz="2800" b="0"/>
            </a:lvl1pPr>
            <a:lvl2pPr marL="790575" indent="-333375">
              <a:spcBef>
                <a:spcPts val="600"/>
              </a:spcBef>
              <a:defRPr sz="2800" b="0"/>
            </a:lvl2pPr>
            <a:lvl3pPr marL="1234438" indent="-320038">
              <a:spcBef>
                <a:spcPts val="600"/>
              </a:spcBef>
              <a:defRPr sz="2800" b="0"/>
            </a:lvl3pPr>
            <a:lvl4pPr marL="1727200" indent="-355600">
              <a:spcBef>
                <a:spcPts val="600"/>
              </a:spcBef>
              <a:defRPr sz="2800" b="0"/>
            </a:lvl4pPr>
            <a:lvl5pPr marL="2184400" indent="-355600">
              <a:spcBef>
                <a:spcPts val="600"/>
              </a:spcBef>
              <a:defRPr sz="2800"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hape 54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007B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pic>
        <p:nvPicPr>
          <p:cNvPr id="284" name="image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34635"/>
            <a:ext cx="9152626" cy="607823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-1" y="2201173"/>
            <a:ext cx="9152627" cy="465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DA6C67"/>
              </a:gs>
              <a:gs pos="100000">
                <a:srgbClr val="8A423F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xfrm>
            <a:off x="1371600" y="47244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1pPr>
            <a:lvl2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2pPr>
            <a:lvl3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3pPr>
            <a:lvl4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4pPr>
            <a:lvl5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7" name="Shape 287"/>
          <p:cNvSpPr/>
          <p:nvPr/>
        </p:nvSpPr>
        <p:spPr>
          <a:xfrm>
            <a:off x="457200" y="1295400"/>
            <a:ext cx="3657600" cy="228600"/>
          </a:xfrm>
          <a:prstGeom prst="rect">
            <a:avLst/>
          </a:prstGeom>
          <a:gradFill>
            <a:gsLst>
              <a:gs pos="0">
                <a:srgbClr val="DA6C67"/>
              </a:gs>
              <a:gs pos="100000">
                <a:srgbClr val="8A423F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289" name="Shape 289"/>
          <p:cNvSpPr/>
          <p:nvPr/>
        </p:nvSpPr>
        <p:spPr>
          <a:xfrm>
            <a:off x="381000" y="609600"/>
            <a:ext cx="4648200" cy="73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 b="1">
                <a:solidFill>
                  <a:srgbClr val="DA6C67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Personnel</a:t>
            </a:r>
          </a:p>
        </p:txBody>
      </p:sp>
      <p:sp>
        <p:nvSpPr>
          <p:cNvPr id="290" name="Shape 290"/>
          <p:cNvSpPr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pic>
        <p:nvPicPr>
          <p:cNvPr id="298" name="image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847568"/>
            <a:ext cx="3859213" cy="2581432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/>
        </p:nvSpPr>
        <p:spPr>
          <a:xfrm>
            <a:off x="-1" y="2201173"/>
            <a:ext cx="9152627" cy="465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DA6C67"/>
              </a:gs>
              <a:gs pos="100000">
                <a:srgbClr val="8A423F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xfrm>
            <a:off x="1371600" y="47244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1pPr>
            <a:lvl2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2pPr>
            <a:lvl3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3pPr>
            <a:lvl4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4pPr>
            <a:lvl5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hape 301"/>
          <p:cNvSpPr/>
          <p:nvPr/>
        </p:nvSpPr>
        <p:spPr>
          <a:xfrm>
            <a:off x="457200" y="1295400"/>
            <a:ext cx="3657600" cy="228600"/>
          </a:xfrm>
          <a:prstGeom prst="rect">
            <a:avLst/>
          </a:prstGeom>
          <a:gradFill>
            <a:gsLst>
              <a:gs pos="0">
                <a:srgbClr val="DA6C67"/>
              </a:gs>
              <a:gs pos="100000">
                <a:srgbClr val="8A423F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2" name="Shape 302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303" name="Shape 303"/>
          <p:cNvSpPr/>
          <p:nvPr/>
        </p:nvSpPr>
        <p:spPr>
          <a:xfrm>
            <a:off x="381000" y="609600"/>
            <a:ext cx="4648200" cy="73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 b="1">
                <a:solidFill>
                  <a:srgbClr val="DA6C67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Personnel</a:t>
            </a:r>
          </a:p>
        </p:txBody>
      </p:sp>
      <p:sp>
        <p:nvSpPr>
          <p:cNvPr id="304" name="Shape 304"/>
          <p:cNvSpPr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mmary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6C6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3" name="Shape 313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DA6C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xfrm>
            <a:off x="381000" y="2514600"/>
            <a:ext cx="1828800" cy="3886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5" name="Shape 315"/>
          <p:cNvSpPr/>
          <p:nvPr/>
        </p:nvSpPr>
        <p:spPr>
          <a:xfrm flipH="1">
            <a:off x="380998" y="2514600"/>
            <a:ext cx="4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6" name="Shape 316"/>
          <p:cNvSpPr/>
          <p:nvPr/>
        </p:nvSpPr>
        <p:spPr>
          <a:xfrm flipH="1">
            <a:off x="2438399" y="2514600"/>
            <a:ext cx="1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7" name="Shape 317"/>
          <p:cNvSpPr/>
          <p:nvPr/>
        </p:nvSpPr>
        <p:spPr>
          <a:xfrm flipH="1">
            <a:off x="4571999" y="2514600"/>
            <a:ext cx="1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6629400" y="2514600"/>
            <a:ext cx="0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327" name="Shape 3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6C6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8" name="Shape 3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6C67"/>
                </a:solidFill>
              </a:defRPr>
            </a:lvl1pPr>
            <a:lvl2pPr>
              <a:defRPr>
                <a:solidFill>
                  <a:srgbClr val="DA6C67"/>
                </a:solidFill>
              </a:defRPr>
            </a:lvl2pPr>
            <a:lvl3pPr>
              <a:defRPr>
                <a:solidFill>
                  <a:srgbClr val="DA6C67"/>
                </a:solidFill>
              </a:defRPr>
            </a:lvl3pPr>
            <a:lvl4pPr>
              <a:defRPr>
                <a:solidFill>
                  <a:srgbClr val="DA6C67"/>
                </a:solidFill>
              </a:defRPr>
            </a:lvl4pPr>
            <a:lvl5pPr>
              <a:defRPr>
                <a:solidFill>
                  <a:srgbClr val="DA6C6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9" name="Shape 329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DA6C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30" name="Shape 3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6C6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334000"/>
          </a:xfrm>
          <a:prstGeom prst="rect">
            <a:avLst/>
          </a:prstGeom>
          <a:ln w="19050">
            <a:solidFill>
              <a:srgbClr val="DA6C67"/>
            </a:solidFill>
            <a:round/>
          </a:ln>
        </p:spPr>
        <p:txBody>
          <a:bodyPr/>
          <a:lstStyle>
            <a:lvl1pPr>
              <a:spcBef>
                <a:spcPts val="600"/>
              </a:spcBef>
              <a:defRPr sz="2800" b="0">
                <a:solidFill>
                  <a:srgbClr val="DA6C67"/>
                </a:solidFill>
              </a:defRPr>
            </a:lvl1pPr>
            <a:lvl2pPr marL="790575" indent="-333375">
              <a:spcBef>
                <a:spcPts val="600"/>
              </a:spcBef>
              <a:defRPr sz="2800" b="0">
                <a:solidFill>
                  <a:srgbClr val="DA6C67"/>
                </a:solidFill>
              </a:defRPr>
            </a:lvl2pPr>
            <a:lvl3pPr marL="1234438" indent="-320038">
              <a:spcBef>
                <a:spcPts val="600"/>
              </a:spcBef>
              <a:defRPr sz="2800" b="0">
                <a:solidFill>
                  <a:srgbClr val="DA6C67"/>
                </a:solidFill>
              </a:defRPr>
            </a:lvl3pPr>
            <a:lvl4pPr marL="1727200" indent="-355600">
              <a:spcBef>
                <a:spcPts val="600"/>
              </a:spcBef>
              <a:defRPr sz="2800" b="0">
                <a:solidFill>
                  <a:srgbClr val="DA6C67"/>
                </a:solidFill>
              </a:defRPr>
            </a:lvl4pPr>
            <a:lvl5pPr marL="2184400" indent="-355600">
              <a:spcBef>
                <a:spcPts val="600"/>
              </a:spcBef>
              <a:defRPr sz="2800" b="0">
                <a:solidFill>
                  <a:srgbClr val="DA6C6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Shape 340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DA6C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25959B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41" name="Shape 3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w/ pictur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349" name="Shape 349"/>
          <p:cNvSpPr>
            <a:spLocks noGrp="1"/>
          </p:cNvSpPr>
          <p:nvPr>
            <p:ph type="pic" sz="quarter" idx="13"/>
          </p:nvPr>
        </p:nvSpPr>
        <p:spPr>
          <a:xfrm>
            <a:off x="6477000" y="1219200"/>
            <a:ext cx="1981200" cy="17494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-1" y="1981200"/>
            <a:ext cx="9152627" cy="4885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DA6C67"/>
              </a:gs>
              <a:gs pos="100000">
                <a:srgbClr val="8A423F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xfrm>
            <a:off x="914400" y="4953000"/>
            <a:ext cx="7239000" cy="17145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1pPr>
            <a:lvl2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2pPr>
            <a:lvl3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3pPr>
            <a:lvl4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4pPr>
            <a:lvl5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2" name="Shape 352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xfrm>
            <a:off x="381000" y="274638"/>
            <a:ext cx="57150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6C6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4" name="Shape 354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DA6C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55" name="Shape 355"/>
          <p:cNvSpPr>
            <a:spLocks noGrp="1"/>
          </p:cNvSpPr>
          <p:nvPr>
            <p:ph type="sldNum" sz="quarter" idx="2"/>
          </p:nvPr>
        </p:nvSpPr>
        <p:spPr>
          <a:xfrm>
            <a:off x="8794147" y="6467111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F4F6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p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363" name="Shape 36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6C6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64" name="Shape 364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DA6C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DA6C67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65" name="image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382000" cy="4174629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hape 366"/>
          <p:cNvSpPr>
            <a:spLocks noGrp="1"/>
          </p:cNvSpPr>
          <p:nvPr>
            <p:ph type="body" sz="quarter" idx="1"/>
          </p:nvPr>
        </p:nvSpPr>
        <p:spPr>
          <a:xfrm>
            <a:off x="533400" y="5257800"/>
            <a:ext cx="7924800" cy="1262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DA6C67"/>
                </a:solidFill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DA6C67"/>
                </a:solidFill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DA6C67"/>
                </a:solidFill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DA6C67"/>
                </a:solidFill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DA6C6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7" name="Shape 3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375" name="Shape 375"/>
          <p:cNvSpPr/>
          <p:nvPr/>
        </p:nvSpPr>
        <p:spPr>
          <a:xfrm>
            <a:off x="-1" y="1524000"/>
            <a:ext cx="9152627" cy="5342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6" name="Shape 376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562600" cy="56673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rgbClr val="DA6C6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77" name="Shape 377"/>
          <p:cNvSpPr>
            <a:spLocks noGrp="1"/>
          </p:cNvSpPr>
          <p:nvPr>
            <p:ph type="pic" sz="half" idx="13"/>
          </p:nvPr>
        </p:nvSpPr>
        <p:spPr>
          <a:xfrm>
            <a:off x="1752600" y="612775"/>
            <a:ext cx="5486400" cy="4114800"/>
          </a:xfrm>
          <a:prstGeom prst="rect">
            <a:avLst/>
          </a:prstGeom>
          <a:ln w="19050">
            <a:solidFill>
              <a:srgbClr val="DA6C67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78" name="Shape 378"/>
          <p:cNvSpPr>
            <a:spLocks noGrp="1"/>
          </p:cNvSpPr>
          <p:nvPr>
            <p:ph type="body" sz="quarter" idx="1"/>
          </p:nvPr>
        </p:nvSpPr>
        <p:spPr>
          <a:xfrm>
            <a:off x="1676400" y="5367337"/>
            <a:ext cx="5562600" cy="1262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DA6C67"/>
                </a:solidFill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DA6C67"/>
                </a:solidFill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DA6C67"/>
                </a:solidFill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DA6C67"/>
                </a:solidFill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DA6C6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9" name="Shape 379"/>
          <p:cNvSpPr/>
          <p:nvPr/>
        </p:nvSpPr>
        <p:spPr>
          <a:xfrm>
            <a:off x="1752600" y="4876800"/>
            <a:ext cx="3276600" cy="76200"/>
          </a:xfrm>
          <a:prstGeom prst="rect">
            <a:avLst/>
          </a:prstGeom>
          <a:solidFill>
            <a:srgbClr val="DA6C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388" name="Shape 388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6C6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9" name="Shape 389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DA6C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90" name="Shape 3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uter imag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398" name="Shape 398"/>
          <p:cNvSpPr>
            <a:spLocks noGrp="1"/>
          </p:cNvSpPr>
          <p:nvPr>
            <p:ph type="body" sz="half" idx="1"/>
          </p:nvPr>
        </p:nvSpPr>
        <p:spPr>
          <a:xfrm>
            <a:off x="57150" y="1905835"/>
            <a:ext cx="4895850" cy="3961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b="0">
                <a:solidFill>
                  <a:srgbClr val="DA6C67"/>
                </a:solidFill>
              </a:defRPr>
            </a:lvl1pPr>
            <a:lvl2pPr>
              <a:defRPr b="0">
                <a:solidFill>
                  <a:srgbClr val="DA6C67"/>
                </a:solidFill>
              </a:defRPr>
            </a:lvl2pPr>
            <a:lvl3pPr>
              <a:defRPr b="0">
                <a:solidFill>
                  <a:srgbClr val="DA6C67"/>
                </a:solidFill>
              </a:defRPr>
            </a:lvl3pPr>
            <a:lvl4pPr>
              <a:defRPr b="0">
                <a:solidFill>
                  <a:srgbClr val="DA6C67"/>
                </a:solidFill>
              </a:defRPr>
            </a:lvl4pPr>
            <a:lvl5pPr>
              <a:defRPr b="0">
                <a:solidFill>
                  <a:srgbClr val="DA6C6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9" name="Shape 399"/>
          <p:cNvSpPr>
            <a:spLocks noGrp="1"/>
          </p:cNvSpPr>
          <p:nvPr>
            <p:ph type="pic" sz="quarter" idx="13"/>
          </p:nvPr>
        </p:nvSpPr>
        <p:spPr>
          <a:xfrm>
            <a:off x="228599" y="2057400"/>
            <a:ext cx="4530701" cy="24796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0" name="Shape 400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6C6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1" name="Shape 401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DA6C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02" name="Shape 4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63" name="Shape 63"/>
          <p:cNvSpPr>
            <a:spLocks noGrp="1"/>
          </p:cNvSpPr>
          <p:nvPr>
            <p:ph type="pic" sz="quarter" idx="13"/>
          </p:nvPr>
        </p:nvSpPr>
        <p:spPr>
          <a:xfrm>
            <a:off x="6477000" y="1219200"/>
            <a:ext cx="1981200" cy="17494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hape 64"/>
          <p:cNvSpPr/>
          <p:nvPr/>
        </p:nvSpPr>
        <p:spPr>
          <a:xfrm>
            <a:off x="-1" y="1981200"/>
            <a:ext cx="9152627" cy="4885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007BB9"/>
              </a:gs>
              <a:gs pos="100000">
                <a:srgbClr val="1F6083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xfrm>
            <a:off x="914400" y="4953000"/>
            <a:ext cx="7239000" cy="17145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1pPr>
            <a:lvl2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2pPr>
            <a:lvl3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3pPr>
            <a:lvl4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4pPr>
            <a:lvl5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hape 66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381000" y="274638"/>
            <a:ext cx="5715000" cy="7159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hape 68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007B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8794147" y="6467111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F4F6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martphone imag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410" name="Shape 410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6C6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11" name="Shape 411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DA6C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DA6C67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12" name="Shape 412"/>
          <p:cNvSpPr>
            <a:spLocks noGrp="1"/>
          </p:cNvSpPr>
          <p:nvPr>
            <p:ph type="body" sz="half" idx="1"/>
          </p:nvPr>
        </p:nvSpPr>
        <p:spPr>
          <a:xfrm>
            <a:off x="4800600" y="1219199"/>
            <a:ext cx="3886200" cy="5446715"/>
          </a:xfrm>
          <a:prstGeom prst="rect">
            <a:avLst/>
          </a:prstGeom>
          <a:ln w="19050">
            <a:solidFill>
              <a:srgbClr val="DA6C67"/>
            </a:solidFill>
            <a:round/>
          </a:ln>
        </p:spPr>
        <p:txBody>
          <a:bodyPr/>
          <a:lstStyle>
            <a:lvl1pPr>
              <a:spcBef>
                <a:spcPts val="600"/>
              </a:spcBef>
              <a:defRPr sz="2800" b="0">
                <a:solidFill>
                  <a:srgbClr val="DA6C67"/>
                </a:solidFill>
              </a:defRPr>
            </a:lvl1pPr>
            <a:lvl2pPr marL="790575" indent="-333375">
              <a:spcBef>
                <a:spcPts val="600"/>
              </a:spcBef>
              <a:defRPr sz="2800" b="0">
                <a:solidFill>
                  <a:srgbClr val="DA6C67"/>
                </a:solidFill>
              </a:defRPr>
            </a:lvl2pPr>
            <a:lvl3pPr marL="1234438" indent="-320038">
              <a:spcBef>
                <a:spcPts val="600"/>
              </a:spcBef>
              <a:defRPr sz="2800" b="0">
                <a:solidFill>
                  <a:srgbClr val="DA6C67"/>
                </a:solidFill>
              </a:defRPr>
            </a:lvl3pPr>
            <a:lvl4pPr marL="1727200" indent="-355600">
              <a:spcBef>
                <a:spcPts val="600"/>
              </a:spcBef>
              <a:defRPr sz="2800" b="0">
                <a:solidFill>
                  <a:srgbClr val="DA6C67"/>
                </a:solidFill>
              </a:defRPr>
            </a:lvl4pPr>
            <a:lvl5pPr marL="2184400" indent="-355600">
              <a:spcBef>
                <a:spcPts val="600"/>
              </a:spcBef>
              <a:defRPr sz="2800" b="0">
                <a:solidFill>
                  <a:srgbClr val="DA6C6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13" name="imag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828" y="1219200"/>
            <a:ext cx="3830773" cy="5446715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>
            <a:spLocks noGrp="1"/>
          </p:cNvSpPr>
          <p:nvPr>
            <p:ph type="pic" sz="half" idx="13"/>
          </p:nvPr>
        </p:nvSpPr>
        <p:spPr>
          <a:xfrm>
            <a:off x="864205" y="1741978"/>
            <a:ext cx="3285365" cy="44104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5" name="Shape 4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pic>
        <p:nvPicPr>
          <p:cNvPr id="423" name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Shape 424"/>
          <p:cNvSpPr/>
          <p:nvPr/>
        </p:nvSpPr>
        <p:spPr>
          <a:xfrm>
            <a:off x="-1" y="2201173"/>
            <a:ext cx="9152627" cy="465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77B264"/>
              </a:gs>
              <a:gs pos="100000">
                <a:srgbClr val="4C7B43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25" name="Shape 425"/>
          <p:cNvSpPr>
            <a:spLocks noGrp="1"/>
          </p:cNvSpPr>
          <p:nvPr>
            <p:ph type="body" sz="quarter" idx="1"/>
          </p:nvPr>
        </p:nvSpPr>
        <p:spPr>
          <a:xfrm>
            <a:off x="1371600" y="47244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1pPr>
            <a:lvl2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2pPr>
            <a:lvl3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3pPr>
            <a:lvl4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4pPr>
            <a:lvl5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6" name="Shape 426"/>
          <p:cNvSpPr/>
          <p:nvPr/>
        </p:nvSpPr>
        <p:spPr>
          <a:xfrm>
            <a:off x="457200" y="1295400"/>
            <a:ext cx="3657600" cy="228600"/>
          </a:xfrm>
          <a:prstGeom prst="rect">
            <a:avLst/>
          </a:prstGeom>
          <a:gradFill>
            <a:gsLst>
              <a:gs pos="0">
                <a:srgbClr val="77B264"/>
              </a:gs>
              <a:gs pos="100000">
                <a:srgbClr val="4C7B43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27" name="Shape 427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428" name="Shape 428"/>
          <p:cNvSpPr/>
          <p:nvPr/>
        </p:nvSpPr>
        <p:spPr>
          <a:xfrm>
            <a:off x="381000" y="609600"/>
            <a:ext cx="4648200" cy="73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 b="1">
                <a:solidFill>
                  <a:srgbClr val="77B264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Stakeholders</a:t>
            </a:r>
          </a:p>
        </p:txBody>
      </p:sp>
      <p:sp>
        <p:nvSpPr>
          <p:cNvPr id="429" name="Shape 429"/>
          <p:cNvSpPr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pic>
        <p:nvPicPr>
          <p:cNvPr id="437" name="image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1" y="452470"/>
            <a:ext cx="2024188" cy="2967162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Shape 438"/>
          <p:cNvSpPr/>
          <p:nvPr/>
        </p:nvSpPr>
        <p:spPr>
          <a:xfrm>
            <a:off x="-1" y="2201173"/>
            <a:ext cx="9152627" cy="465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77B264"/>
              </a:gs>
              <a:gs pos="100000">
                <a:srgbClr val="4C7B43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39" name="Shape 439"/>
          <p:cNvSpPr>
            <a:spLocks noGrp="1"/>
          </p:cNvSpPr>
          <p:nvPr>
            <p:ph type="body" sz="quarter" idx="1"/>
          </p:nvPr>
        </p:nvSpPr>
        <p:spPr>
          <a:xfrm>
            <a:off x="1371600" y="47244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1pPr>
            <a:lvl2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2pPr>
            <a:lvl3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3pPr>
            <a:lvl4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4pPr>
            <a:lvl5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0" name="Shape 440"/>
          <p:cNvSpPr/>
          <p:nvPr/>
        </p:nvSpPr>
        <p:spPr>
          <a:xfrm>
            <a:off x="457200" y="1295400"/>
            <a:ext cx="3657600" cy="228600"/>
          </a:xfrm>
          <a:prstGeom prst="rect">
            <a:avLst/>
          </a:prstGeom>
          <a:gradFill>
            <a:gsLst>
              <a:gs pos="0">
                <a:srgbClr val="77B264"/>
              </a:gs>
              <a:gs pos="100000">
                <a:srgbClr val="4C7B43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41" name="Shape 441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442" name="Shape 442"/>
          <p:cNvSpPr/>
          <p:nvPr/>
        </p:nvSpPr>
        <p:spPr>
          <a:xfrm>
            <a:off x="381000" y="609600"/>
            <a:ext cx="4648200" cy="73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 b="1">
                <a:solidFill>
                  <a:srgbClr val="77B264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Stakeholders</a:t>
            </a:r>
          </a:p>
        </p:txBody>
      </p:sp>
      <p:sp>
        <p:nvSpPr>
          <p:cNvPr id="443" name="Shape 443"/>
          <p:cNvSpPr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mmary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451" name="Shape 4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B26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52" name="Shape 452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77B2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53" name="Shape 453"/>
          <p:cNvSpPr>
            <a:spLocks noGrp="1"/>
          </p:cNvSpPr>
          <p:nvPr>
            <p:ph type="body" sz="quarter" idx="1"/>
          </p:nvPr>
        </p:nvSpPr>
        <p:spPr>
          <a:xfrm>
            <a:off x="381000" y="2514600"/>
            <a:ext cx="1828800" cy="3886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4" name="Shape 454"/>
          <p:cNvSpPr/>
          <p:nvPr/>
        </p:nvSpPr>
        <p:spPr>
          <a:xfrm flipH="1">
            <a:off x="380998" y="2514600"/>
            <a:ext cx="4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5" name="Shape 455"/>
          <p:cNvSpPr/>
          <p:nvPr/>
        </p:nvSpPr>
        <p:spPr>
          <a:xfrm flipH="1">
            <a:off x="2438399" y="2514600"/>
            <a:ext cx="1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6" name="Shape 456"/>
          <p:cNvSpPr/>
          <p:nvPr/>
        </p:nvSpPr>
        <p:spPr>
          <a:xfrm flipH="1">
            <a:off x="4571999" y="2514600"/>
            <a:ext cx="1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6629400" y="2514600"/>
            <a:ext cx="0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8" name="Shape 4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466" name="Shape 4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B26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67" name="Shape 4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B264"/>
                </a:solidFill>
              </a:defRPr>
            </a:lvl1pPr>
            <a:lvl2pPr>
              <a:defRPr>
                <a:solidFill>
                  <a:srgbClr val="77B264"/>
                </a:solidFill>
              </a:defRPr>
            </a:lvl2pPr>
            <a:lvl3pPr>
              <a:defRPr>
                <a:solidFill>
                  <a:srgbClr val="77B264"/>
                </a:solidFill>
              </a:defRPr>
            </a:lvl3pPr>
            <a:lvl4pPr>
              <a:defRPr>
                <a:solidFill>
                  <a:srgbClr val="77B264"/>
                </a:solidFill>
              </a:defRPr>
            </a:lvl4pPr>
            <a:lvl5pPr>
              <a:defRPr>
                <a:solidFill>
                  <a:srgbClr val="77B26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8" name="Shape 468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77B2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69" name="Shape 4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477" name="Shape 477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B26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78" name="Shape 478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334000"/>
          </a:xfrm>
          <a:prstGeom prst="rect">
            <a:avLst/>
          </a:prstGeom>
          <a:ln w="19050">
            <a:solidFill>
              <a:srgbClr val="77B264"/>
            </a:solidFill>
            <a:round/>
          </a:ln>
        </p:spPr>
        <p:txBody>
          <a:bodyPr/>
          <a:lstStyle>
            <a:lvl1pPr>
              <a:spcBef>
                <a:spcPts val="600"/>
              </a:spcBef>
              <a:defRPr sz="2800" b="0">
                <a:solidFill>
                  <a:srgbClr val="77B264"/>
                </a:solidFill>
              </a:defRPr>
            </a:lvl1pPr>
            <a:lvl2pPr marL="790575" indent="-333375">
              <a:spcBef>
                <a:spcPts val="600"/>
              </a:spcBef>
              <a:defRPr sz="2800" b="0">
                <a:solidFill>
                  <a:srgbClr val="77B264"/>
                </a:solidFill>
              </a:defRPr>
            </a:lvl2pPr>
            <a:lvl3pPr marL="1234438" indent="-320038">
              <a:spcBef>
                <a:spcPts val="600"/>
              </a:spcBef>
              <a:defRPr sz="2800" b="0">
                <a:solidFill>
                  <a:srgbClr val="77B264"/>
                </a:solidFill>
              </a:defRPr>
            </a:lvl3pPr>
            <a:lvl4pPr marL="1727200" indent="-355600">
              <a:spcBef>
                <a:spcPts val="600"/>
              </a:spcBef>
              <a:defRPr sz="2800" b="0">
                <a:solidFill>
                  <a:srgbClr val="77B264"/>
                </a:solidFill>
              </a:defRPr>
            </a:lvl4pPr>
            <a:lvl5pPr marL="2184400" indent="-355600">
              <a:spcBef>
                <a:spcPts val="600"/>
              </a:spcBef>
              <a:defRPr sz="2800" b="0">
                <a:solidFill>
                  <a:srgbClr val="77B26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9" name="Shape 479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77B2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25959B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80" name="Shape 4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w/ pictur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488" name="Shape 488"/>
          <p:cNvSpPr>
            <a:spLocks noGrp="1"/>
          </p:cNvSpPr>
          <p:nvPr>
            <p:ph type="pic" sz="quarter" idx="13"/>
          </p:nvPr>
        </p:nvSpPr>
        <p:spPr>
          <a:xfrm>
            <a:off x="6477000" y="1219200"/>
            <a:ext cx="1981200" cy="17494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-1" y="1981200"/>
            <a:ext cx="9152627" cy="4885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77B264"/>
              </a:gs>
              <a:gs pos="100000">
                <a:srgbClr val="4C7B43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90" name="Shape 490"/>
          <p:cNvSpPr>
            <a:spLocks noGrp="1"/>
          </p:cNvSpPr>
          <p:nvPr>
            <p:ph type="body" sz="quarter" idx="1"/>
          </p:nvPr>
        </p:nvSpPr>
        <p:spPr>
          <a:xfrm>
            <a:off x="914400" y="4953000"/>
            <a:ext cx="7239000" cy="17145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1pPr>
            <a:lvl2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2pPr>
            <a:lvl3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3pPr>
            <a:lvl4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4pPr>
            <a:lvl5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1" name="Shape 491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492" name="Shape 492"/>
          <p:cNvSpPr>
            <a:spLocks noGrp="1"/>
          </p:cNvSpPr>
          <p:nvPr>
            <p:ph type="title"/>
          </p:nvPr>
        </p:nvSpPr>
        <p:spPr>
          <a:xfrm>
            <a:off x="381000" y="274638"/>
            <a:ext cx="57150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B26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93" name="Shape 493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77B2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94" name="Shape 494"/>
          <p:cNvSpPr>
            <a:spLocks noGrp="1"/>
          </p:cNvSpPr>
          <p:nvPr>
            <p:ph type="sldNum" sz="quarter" idx="2"/>
          </p:nvPr>
        </p:nvSpPr>
        <p:spPr>
          <a:xfrm>
            <a:off x="8794147" y="6467111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F4F6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p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502" name="Shape 50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B26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03" name="Shape 503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77B2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DA6C67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504" name="image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382000" cy="4174627"/>
          </a:xfrm>
          <a:prstGeom prst="rect">
            <a:avLst/>
          </a:prstGeom>
          <a:ln w="12700">
            <a:miter lim="400000"/>
          </a:ln>
        </p:spPr>
      </p:pic>
      <p:sp>
        <p:nvSpPr>
          <p:cNvPr id="505" name="Shape 505"/>
          <p:cNvSpPr>
            <a:spLocks noGrp="1"/>
          </p:cNvSpPr>
          <p:nvPr>
            <p:ph type="body" sz="quarter" idx="1"/>
          </p:nvPr>
        </p:nvSpPr>
        <p:spPr>
          <a:xfrm>
            <a:off x="533400" y="5257800"/>
            <a:ext cx="7924800" cy="1262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77B264"/>
                </a:solidFill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77B264"/>
                </a:solidFill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77B264"/>
                </a:solidFill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77B264"/>
                </a:solidFill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77B26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6" name="Shape 5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514" name="Shape 514"/>
          <p:cNvSpPr/>
          <p:nvPr/>
        </p:nvSpPr>
        <p:spPr>
          <a:xfrm>
            <a:off x="-1" y="1524000"/>
            <a:ext cx="9152627" cy="5342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15" name="Shape 515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562600" cy="56673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rgbClr val="77B26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16" name="Shape 516"/>
          <p:cNvSpPr>
            <a:spLocks noGrp="1"/>
          </p:cNvSpPr>
          <p:nvPr>
            <p:ph type="pic" sz="half" idx="13"/>
          </p:nvPr>
        </p:nvSpPr>
        <p:spPr>
          <a:xfrm>
            <a:off x="1752600" y="612775"/>
            <a:ext cx="5486400" cy="4114800"/>
          </a:xfrm>
          <a:prstGeom prst="rect">
            <a:avLst/>
          </a:prstGeom>
          <a:ln w="19050">
            <a:solidFill>
              <a:srgbClr val="77B264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17" name="Shape 517"/>
          <p:cNvSpPr>
            <a:spLocks noGrp="1"/>
          </p:cNvSpPr>
          <p:nvPr>
            <p:ph type="body" sz="quarter" idx="1"/>
          </p:nvPr>
        </p:nvSpPr>
        <p:spPr>
          <a:xfrm>
            <a:off x="1676400" y="5367337"/>
            <a:ext cx="5562600" cy="1262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77B264"/>
                </a:solidFill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77B264"/>
                </a:solidFill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77B264"/>
                </a:solidFill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77B264"/>
                </a:solidFill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77B26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8" name="Shape 518"/>
          <p:cNvSpPr/>
          <p:nvPr/>
        </p:nvSpPr>
        <p:spPr>
          <a:xfrm>
            <a:off x="1752600" y="4876800"/>
            <a:ext cx="3276600" cy="76200"/>
          </a:xfrm>
          <a:prstGeom prst="rect">
            <a:avLst/>
          </a:prstGeom>
          <a:solidFill>
            <a:srgbClr val="77B2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19" name="Shape 5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527" name="Shape 527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B26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28" name="Shape 528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77B2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29" name="Shape 5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8" name="Shape 78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007B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79" name="image4.png" descr="M:\6-Communication\Visuels\PPT_Layout\2017\Images\dotted-worldmap-1024x5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382000" cy="4174629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533400" y="5257800"/>
            <a:ext cx="7924800" cy="1262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 b="0"/>
            </a:lvl1pPr>
            <a:lvl2pPr marL="0" indent="0">
              <a:spcBef>
                <a:spcPts val="300"/>
              </a:spcBef>
              <a:buSzTx/>
              <a:buFontTx/>
              <a:buNone/>
              <a:defRPr sz="1400" b="0"/>
            </a:lvl2pPr>
            <a:lvl3pPr marL="0" indent="0">
              <a:spcBef>
                <a:spcPts val="300"/>
              </a:spcBef>
              <a:buSzTx/>
              <a:buFontTx/>
              <a:buNone/>
              <a:defRPr sz="1400" b="0"/>
            </a:lvl3pPr>
            <a:lvl4pPr marL="0" indent="0">
              <a:spcBef>
                <a:spcPts val="300"/>
              </a:spcBef>
              <a:buSzTx/>
              <a:buFontTx/>
              <a:buNone/>
              <a:defRPr sz="1400" b="0"/>
            </a:lvl4pPr>
            <a:lvl5pPr marL="0" indent="0">
              <a:spcBef>
                <a:spcPts val="300"/>
              </a:spcBef>
              <a:buSzTx/>
              <a:buFontTx/>
              <a:buNone/>
              <a:defRPr sz="1400"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uter imag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537" name="Shape 537"/>
          <p:cNvSpPr>
            <a:spLocks noGrp="1"/>
          </p:cNvSpPr>
          <p:nvPr>
            <p:ph type="body" sz="half" idx="1"/>
          </p:nvPr>
        </p:nvSpPr>
        <p:spPr>
          <a:xfrm>
            <a:off x="57150" y="1905835"/>
            <a:ext cx="4895850" cy="3961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b="0">
                <a:solidFill>
                  <a:srgbClr val="77B264"/>
                </a:solidFill>
              </a:defRPr>
            </a:lvl1pPr>
            <a:lvl2pPr>
              <a:defRPr b="0">
                <a:solidFill>
                  <a:srgbClr val="77B264"/>
                </a:solidFill>
              </a:defRPr>
            </a:lvl2pPr>
            <a:lvl3pPr>
              <a:defRPr b="0">
                <a:solidFill>
                  <a:srgbClr val="77B264"/>
                </a:solidFill>
              </a:defRPr>
            </a:lvl3pPr>
            <a:lvl4pPr>
              <a:defRPr b="0">
                <a:solidFill>
                  <a:srgbClr val="77B264"/>
                </a:solidFill>
              </a:defRPr>
            </a:lvl4pPr>
            <a:lvl5pPr>
              <a:defRPr b="0">
                <a:solidFill>
                  <a:srgbClr val="77B26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8" name="Shape 538"/>
          <p:cNvSpPr>
            <a:spLocks noGrp="1"/>
          </p:cNvSpPr>
          <p:nvPr>
            <p:ph type="pic" sz="quarter" idx="13"/>
          </p:nvPr>
        </p:nvSpPr>
        <p:spPr>
          <a:xfrm>
            <a:off x="228599" y="2057400"/>
            <a:ext cx="4530701" cy="24796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9" name="Shape 539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B26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40" name="Shape 540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77B2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41" name="Shape 5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martphone imag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549" name="Shape 549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B26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50" name="Shape 550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77B2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DA6C67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51" name="Shape 551"/>
          <p:cNvSpPr>
            <a:spLocks noGrp="1"/>
          </p:cNvSpPr>
          <p:nvPr>
            <p:ph type="body" sz="half" idx="1"/>
          </p:nvPr>
        </p:nvSpPr>
        <p:spPr>
          <a:xfrm>
            <a:off x="4800600" y="1219199"/>
            <a:ext cx="3886200" cy="5446715"/>
          </a:xfrm>
          <a:prstGeom prst="rect">
            <a:avLst/>
          </a:prstGeom>
          <a:ln w="19050">
            <a:solidFill>
              <a:srgbClr val="77B264"/>
            </a:solidFill>
            <a:round/>
          </a:ln>
        </p:spPr>
        <p:txBody>
          <a:bodyPr/>
          <a:lstStyle>
            <a:lvl1pPr>
              <a:spcBef>
                <a:spcPts val="600"/>
              </a:spcBef>
              <a:defRPr sz="2800" b="0">
                <a:solidFill>
                  <a:srgbClr val="77B264"/>
                </a:solidFill>
              </a:defRPr>
            </a:lvl1pPr>
            <a:lvl2pPr marL="790575" indent="-333375">
              <a:spcBef>
                <a:spcPts val="600"/>
              </a:spcBef>
              <a:defRPr sz="2800" b="0">
                <a:solidFill>
                  <a:srgbClr val="77B264"/>
                </a:solidFill>
              </a:defRPr>
            </a:lvl2pPr>
            <a:lvl3pPr marL="1234438" indent="-320038">
              <a:spcBef>
                <a:spcPts val="600"/>
              </a:spcBef>
              <a:defRPr sz="2800" b="0">
                <a:solidFill>
                  <a:srgbClr val="77B264"/>
                </a:solidFill>
              </a:defRPr>
            </a:lvl3pPr>
            <a:lvl4pPr marL="1727200" indent="-355600">
              <a:spcBef>
                <a:spcPts val="600"/>
              </a:spcBef>
              <a:defRPr sz="2800" b="0">
                <a:solidFill>
                  <a:srgbClr val="77B264"/>
                </a:solidFill>
              </a:defRPr>
            </a:lvl4pPr>
            <a:lvl5pPr marL="2184400" indent="-355600">
              <a:spcBef>
                <a:spcPts val="600"/>
              </a:spcBef>
              <a:defRPr sz="2800" b="0">
                <a:solidFill>
                  <a:srgbClr val="77B26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52" name="imag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828" y="1219200"/>
            <a:ext cx="3830773" cy="5446715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Shape 553"/>
          <p:cNvSpPr>
            <a:spLocks noGrp="1"/>
          </p:cNvSpPr>
          <p:nvPr>
            <p:ph type="pic" sz="half" idx="13"/>
          </p:nvPr>
        </p:nvSpPr>
        <p:spPr>
          <a:xfrm>
            <a:off x="864205" y="1741978"/>
            <a:ext cx="3285365" cy="44104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54" name="Shape 5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pic>
        <p:nvPicPr>
          <p:cNvPr id="562" name="image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Shape 563"/>
          <p:cNvSpPr/>
          <p:nvPr/>
        </p:nvSpPr>
        <p:spPr>
          <a:xfrm>
            <a:off x="-1" y="2201173"/>
            <a:ext cx="9152627" cy="465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965494"/>
              </a:gs>
              <a:gs pos="100000">
                <a:srgbClr val="5F2F5E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64" name="Shape 564"/>
          <p:cNvSpPr>
            <a:spLocks noGrp="1"/>
          </p:cNvSpPr>
          <p:nvPr>
            <p:ph type="body" sz="quarter" idx="1"/>
          </p:nvPr>
        </p:nvSpPr>
        <p:spPr>
          <a:xfrm>
            <a:off x="1371600" y="47244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1pPr>
            <a:lvl2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2pPr>
            <a:lvl3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3pPr>
            <a:lvl4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4pPr>
            <a:lvl5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5" name="Shape 565"/>
          <p:cNvSpPr/>
          <p:nvPr/>
        </p:nvSpPr>
        <p:spPr>
          <a:xfrm>
            <a:off x="457200" y="1295400"/>
            <a:ext cx="3657600" cy="228600"/>
          </a:xfrm>
          <a:prstGeom prst="rect">
            <a:avLst/>
          </a:prstGeom>
          <a:gradFill>
            <a:gsLst>
              <a:gs pos="0">
                <a:srgbClr val="965494"/>
              </a:gs>
              <a:gs pos="100000">
                <a:srgbClr val="5F2F5E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66" name="Shape 566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567" name="Shape 567"/>
          <p:cNvSpPr/>
          <p:nvPr/>
        </p:nvSpPr>
        <p:spPr>
          <a:xfrm>
            <a:off x="381000" y="609600"/>
            <a:ext cx="4648200" cy="73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 b="1">
                <a:solidFill>
                  <a:srgbClr val="965494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Integrity</a:t>
            </a:r>
          </a:p>
        </p:txBody>
      </p:sp>
      <p:sp>
        <p:nvSpPr>
          <p:cNvPr id="568" name="Shape 568"/>
          <p:cNvSpPr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pic>
        <p:nvPicPr>
          <p:cNvPr id="576" name="image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8350" y="-152400"/>
            <a:ext cx="2667184" cy="3771163"/>
          </a:xfrm>
          <a:prstGeom prst="rect">
            <a:avLst/>
          </a:prstGeom>
          <a:ln w="12700">
            <a:miter lim="400000"/>
          </a:ln>
        </p:spPr>
      </p:pic>
      <p:sp>
        <p:nvSpPr>
          <p:cNvPr id="577" name="Shape 577"/>
          <p:cNvSpPr/>
          <p:nvPr/>
        </p:nvSpPr>
        <p:spPr>
          <a:xfrm>
            <a:off x="-1" y="2201173"/>
            <a:ext cx="9152627" cy="465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965494"/>
              </a:gs>
              <a:gs pos="100000">
                <a:srgbClr val="5F2F5E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78" name="Shape 578"/>
          <p:cNvSpPr>
            <a:spLocks noGrp="1"/>
          </p:cNvSpPr>
          <p:nvPr>
            <p:ph type="body" sz="quarter" idx="1"/>
          </p:nvPr>
        </p:nvSpPr>
        <p:spPr>
          <a:xfrm>
            <a:off x="1371600" y="47244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1pPr>
            <a:lvl2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2pPr>
            <a:lvl3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3pPr>
            <a:lvl4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4pPr>
            <a:lvl5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9" name="Shape 579"/>
          <p:cNvSpPr/>
          <p:nvPr/>
        </p:nvSpPr>
        <p:spPr>
          <a:xfrm>
            <a:off x="457200" y="1295400"/>
            <a:ext cx="3657600" cy="228600"/>
          </a:xfrm>
          <a:prstGeom prst="rect">
            <a:avLst/>
          </a:prstGeom>
          <a:gradFill>
            <a:gsLst>
              <a:gs pos="0">
                <a:srgbClr val="965494"/>
              </a:gs>
              <a:gs pos="100000">
                <a:srgbClr val="5F2F5E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80" name="Shape 580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581" name="Shape 581"/>
          <p:cNvSpPr/>
          <p:nvPr/>
        </p:nvSpPr>
        <p:spPr>
          <a:xfrm>
            <a:off x="381000" y="609600"/>
            <a:ext cx="4648200" cy="73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 b="1">
                <a:solidFill>
                  <a:srgbClr val="965494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Integrity</a:t>
            </a:r>
          </a:p>
        </p:txBody>
      </p:sp>
      <p:sp>
        <p:nvSpPr>
          <p:cNvPr id="582" name="Shape 582"/>
          <p:cNvSpPr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mmary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590" name="Shape 5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549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91" name="Shape 591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96549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92" name="Shape 592"/>
          <p:cNvSpPr>
            <a:spLocks noGrp="1"/>
          </p:cNvSpPr>
          <p:nvPr>
            <p:ph type="body" sz="quarter" idx="1"/>
          </p:nvPr>
        </p:nvSpPr>
        <p:spPr>
          <a:xfrm>
            <a:off x="381000" y="2514600"/>
            <a:ext cx="1828800" cy="3886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3" name="Shape 593"/>
          <p:cNvSpPr/>
          <p:nvPr/>
        </p:nvSpPr>
        <p:spPr>
          <a:xfrm flipH="1">
            <a:off x="380998" y="2514600"/>
            <a:ext cx="4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4" name="Shape 594"/>
          <p:cNvSpPr/>
          <p:nvPr/>
        </p:nvSpPr>
        <p:spPr>
          <a:xfrm flipH="1">
            <a:off x="2438399" y="2514600"/>
            <a:ext cx="1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5" name="Shape 595"/>
          <p:cNvSpPr/>
          <p:nvPr/>
        </p:nvSpPr>
        <p:spPr>
          <a:xfrm flipH="1">
            <a:off x="4571999" y="2514600"/>
            <a:ext cx="1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6" name="Shape 596"/>
          <p:cNvSpPr/>
          <p:nvPr/>
        </p:nvSpPr>
        <p:spPr>
          <a:xfrm>
            <a:off x="6629400" y="2514600"/>
            <a:ext cx="0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7" name="Shape 5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605" name="Shape 6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549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06" name="Shape 6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5494"/>
                </a:solidFill>
              </a:defRPr>
            </a:lvl1pPr>
            <a:lvl2pPr>
              <a:defRPr>
                <a:solidFill>
                  <a:srgbClr val="965494"/>
                </a:solidFill>
              </a:defRPr>
            </a:lvl2pPr>
            <a:lvl3pPr>
              <a:defRPr>
                <a:solidFill>
                  <a:srgbClr val="965494"/>
                </a:solidFill>
              </a:defRPr>
            </a:lvl3pPr>
            <a:lvl4pPr>
              <a:defRPr>
                <a:solidFill>
                  <a:srgbClr val="965494"/>
                </a:solidFill>
              </a:defRPr>
            </a:lvl4pPr>
            <a:lvl5pPr>
              <a:defRPr>
                <a:solidFill>
                  <a:srgbClr val="96549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7" name="Shape 607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96549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08" name="Shape 6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616" name="Shape 616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549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17" name="Shape 617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334000"/>
          </a:xfrm>
          <a:prstGeom prst="rect">
            <a:avLst/>
          </a:prstGeom>
          <a:ln w="19050">
            <a:solidFill>
              <a:srgbClr val="965494"/>
            </a:solidFill>
            <a:round/>
          </a:ln>
        </p:spPr>
        <p:txBody>
          <a:bodyPr/>
          <a:lstStyle>
            <a:lvl1pPr>
              <a:spcBef>
                <a:spcPts val="600"/>
              </a:spcBef>
              <a:defRPr sz="2800" b="0">
                <a:solidFill>
                  <a:srgbClr val="965494"/>
                </a:solidFill>
              </a:defRPr>
            </a:lvl1pPr>
            <a:lvl2pPr marL="790575" indent="-333375">
              <a:spcBef>
                <a:spcPts val="600"/>
              </a:spcBef>
              <a:defRPr sz="2800" b="0">
                <a:solidFill>
                  <a:srgbClr val="965494"/>
                </a:solidFill>
              </a:defRPr>
            </a:lvl2pPr>
            <a:lvl3pPr marL="1234438" indent="-320038">
              <a:spcBef>
                <a:spcPts val="600"/>
              </a:spcBef>
              <a:defRPr sz="2800" b="0">
                <a:solidFill>
                  <a:srgbClr val="965494"/>
                </a:solidFill>
              </a:defRPr>
            </a:lvl3pPr>
            <a:lvl4pPr marL="1727200" indent="-355600">
              <a:spcBef>
                <a:spcPts val="600"/>
              </a:spcBef>
              <a:defRPr sz="2800" b="0">
                <a:solidFill>
                  <a:srgbClr val="965494"/>
                </a:solidFill>
              </a:defRPr>
            </a:lvl4pPr>
            <a:lvl5pPr marL="2184400" indent="-355600">
              <a:spcBef>
                <a:spcPts val="600"/>
              </a:spcBef>
              <a:defRPr sz="2800" b="0">
                <a:solidFill>
                  <a:srgbClr val="96549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8" name="Shape 618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96549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25959B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19" name="Shape 6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w/ Pictures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627" name="Shape 627"/>
          <p:cNvSpPr>
            <a:spLocks noGrp="1"/>
          </p:cNvSpPr>
          <p:nvPr>
            <p:ph type="pic" sz="quarter" idx="13"/>
          </p:nvPr>
        </p:nvSpPr>
        <p:spPr>
          <a:xfrm>
            <a:off x="6477000" y="1219200"/>
            <a:ext cx="1981200" cy="17494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8" name="Shape 628"/>
          <p:cNvSpPr/>
          <p:nvPr/>
        </p:nvSpPr>
        <p:spPr>
          <a:xfrm>
            <a:off x="-1" y="1981200"/>
            <a:ext cx="9152627" cy="4885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965494"/>
              </a:gs>
              <a:gs pos="100000">
                <a:srgbClr val="5F2F5E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29" name="Shape 629"/>
          <p:cNvSpPr>
            <a:spLocks noGrp="1"/>
          </p:cNvSpPr>
          <p:nvPr>
            <p:ph type="body" sz="quarter" idx="1"/>
          </p:nvPr>
        </p:nvSpPr>
        <p:spPr>
          <a:xfrm>
            <a:off x="914400" y="4953000"/>
            <a:ext cx="7239000" cy="17145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1pPr>
            <a:lvl2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2pPr>
            <a:lvl3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3pPr>
            <a:lvl4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4pPr>
            <a:lvl5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0" name="Shape 630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631" name="Shape 631"/>
          <p:cNvSpPr>
            <a:spLocks noGrp="1"/>
          </p:cNvSpPr>
          <p:nvPr>
            <p:ph type="title"/>
          </p:nvPr>
        </p:nvSpPr>
        <p:spPr>
          <a:xfrm>
            <a:off x="381000" y="274638"/>
            <a:ext cx="57150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549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32" name="Shape 632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96549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33" name="Shape 633"/>
          <p:cNvSpPr>
            <a:spLocks noGrp="1"/>
          </p:cNvSpPr>
          <p:nvPr>
            <p:ph type="sldNum" sz="quarter" idx="2"/>
          </p:nvPr>
        </p:nvSpPr>
        <p:spPr>
          <a:xfrm>
            <a:off x="8794147" y="6467111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F4F6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p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641" name="Shape 64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549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42" name="Shape 642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96549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DA6C67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643" name="image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2" y="990600"/>
            <a:ext cx="8381997" cy="4174627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hape 644"/>
          <p:cNvSpPr>
            <a:spLocks noGrp="1"/>
          </p:cNvSpPr>
          <p:nvPr>
            <p:ph type="body" sz="quarter" idx="1"/>
          </p:nvPr>
        </p:nvSpPr>
        <p:spPr>
          <a:xfrm>
            <a:off x="533400" y="5257800"/>
            <a:ext cx="7924800" cy="1262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965494"/>
                </a:solidFill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965494"/>
                </a:solidFill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965494"/>
                </a:solidFill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965494"/>
                </a:solidFill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96549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5" name="Shape 6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653" name="Shape 653"/>
          <p:cNvSpPr/>
          <p:nvPr/>
        </p:nvSpPr>
        <p:spPr>
          <a:xfrm>
            <a:off x="-1" y="1524000"/>
            <a:ext cx="9152627" cy="5342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54" name="Shape 654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562600" cy="56673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rgbClr val="96549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55" name="Shape 655"/>
          <p:cNvSpPr>
            <a:spLocks noGrp="1"/>
          </p:cNvSpPr>
          <p:nvPr>
            <p:ph type="pic" sz="half" idx="13"/>
          </p:nvPr>
        </p:nvSpPr>
        <p:spPr>
          <a:xfrm>
            <a:off x="1752600" y="612775"/>
            <a:ext cx="5486400" cy="4114800"/>
          </a:xfrm>
          <a:prstGeom prst="rect">
            <a:avLst/>
          </a:prstGeom>
          <a:ln w="19050">
            <a:solidFill>
              <a:srgbClr val="965494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6" name="Shape 656"/>
          <p:cNvSpPr>
            <a:spLocks noGrp="1"/>
          </p:cNvSpPr>
          <p:nvPr>
            <p:ph type="body" sz="quarter" idx="1"/>
          </p:nvPr>
        </p:nvSpPr>
        <p:spPr>
          <a:xfrm>
            <a:off x="1676400" y="5367337"/>
            <a:ext cx="5562600" cy="1262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965494"/>
                </a:solidFill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965494"/>
                </a:solidFill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965494"/>
                </a:solidFill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965494"/>
                </a:solidFill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96549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7" name="Shape 657"/>
          <p:cNvSpPr/>
          <p:nvPr/>
        </p:nvSpPr>
        <p:spPr>
          <a:xfrm>
            <a:off x="1752600" y="4876800"/>
            <a:ext cx="3276600" cy="76200"/>
          </a:xfrm>
          <a:prstGeom prst="rect">
            <a:avLst/>
          </a:prstGeom>
          <a:solidFill>
            <a:srgbClr val="96549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58" name="Shape 6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89" name="Shape 89"/>
          <p:cNvSpPr/>
          <p:nvPr/>
        </p:nvSpPr>
        <p:spPr>
          <a:xfrm>
            <a:off x="-1" y="1524000"/>
            <a:ext cx="9152627" cy="5342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562600" cy="566738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91" name="Shape 91"/>
          <p:cNvSpPr>
            <a:spLocks noGrp="1"/>
          </p:cNvSpPr>
          <p:nvPr>
            <p:ph type="pic" sz="half" idx="13"/>
          </p:nvPr>
        </p:nvSpPr>
        <p:spPr>
          <a:xfrm>
            <a:off x="1752600" y="612775"/>
            <a:ext cx="5486400" cy="4114800"/>
          </a:xfrm>
          <a:prstGeom prst="rect">
            <a:avLst/>
          </a:prstGeom>
          <a:ln w="19050">
            <a:solidFill>
              <a:srgbClr val="007BB9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1676400" y="5367337"/>
            <a:ext cx="5562600" cy="1262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 b="0"/>
            </a:lvl1pPr>
            <a:lvl2pPr marL="0" indent="0">
              <a:spcBef>
                <a:spcPts val="300"/>
              </a:spcBef>
              <a:buSzTx/>
              <a:buFontTx/>
              <a:buNone/>
              <a:defRPr sz="1400" b="0"/>
            </a:lvl2pPr>
            <a:lvl3pPr marL="0" indent="0">
              <a:spcBef>
                <a:spcPts val="300"/>
              </a:spcBef>
              <a:buSzTx/>
              <a:buFontTx/>
              <a:buNone/>
              <a:defRPr sz="1400" b="0"/>
            </a:lvl3pPr>
            <a:lvl4pPr marL="0" indent="0">
              <a:spcBef>
                <a:spcPts val="300"/>
              </a:spcBef>
              <a:buSzTx/>
              <a:buFontTx/>
              <a:buNone/>
              <a:defRPr sz="1400" b="0"/>
            </a:lvl4pPr>
            <a:lvl5pPr marL="0" indent="0">
              <a:spcBef>
                <a:spcPts val="300"/>
              </a:spcBef>
              <a:buSzTx/>
              <a:buFontTx/>
              <a:buNone/>
              <a:defRPr sz="1400"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hape 93"/>
          <p:cNvSpPr/>
          <p:nvPr/>
        </p:nvSpPr>
        <p:spPr>
          <a:xfrm>
            <a:off x="1752600" y="4876800"/>
            <a:ext cx="3276600" cy="76200"/>
          </a:xfrm>
          <a:prstGeom prst="rect">
            <a:avLst/>
          </a:prstGeom>
          <a:solidFill>
            <a:srgbClr val="007B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666" name="Shape 666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549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67" name="Shape 667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96549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68" name="Shape 6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uter  imag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676" name="Shape 676"/>
          <p:cNvSpPr>
            <a:spLocks noGrp="1"/>
          </p:cNvSpPr>
          <p:nvPr>
            <p:ph type="body" sz="half" idx="1"/>
          </p:nvPr>
        </p:nvSpPr>
        <p:spPr>
          <a:xfrm>
            <a:off x="57150" y="1905835"/>
            <a:ext cx="4895850" cy="3961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b="0">
                <a:solidFill>
                  <a:srgbClr val="965494"/>
                </a:solidFill>
              </a:defRPr>
            </a:lvl1pPr>
            <a:lvl2pPr>
              <a:defRPr b="0">
                <a:solidFill>
                  <a:srgbClr val="965494"/>
                </a:solidFill>
              </a:defRPr>
            </a:lvl2pPr>
            <a:lvl3pPr>
              <a:defRPr b="0">
                <a:solidFill>
                  <a:srgbClr val="965494"/>
                </a:solidFill>
              </a:defRPr>
            </a:lvl3pPr>
            <a:lvl4pPr>
              <a:defRPr b="0">
                <a:solidFill>
                  <a:srgbClr val="965494"/>
                </a:solidFill>
              </a:defRPr>
            </a:lvl4pPr>
            <a:lvl5pPr>
              <a:defRPr b="0">
                <a:solidFill>
                  <a:srgbClr val="96549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7" name="Shape 677"/>
          <p:cNvSpPr>
            <a:spLocks noGrp="1"/>
          </p:cNvSpPr>
          <p:nvPr>
            <p:ph type="pic" sz="quarter" idx="13"/>
          </p:nvPr>
        </p:nvSpPr>
        <p:spPr>
          <a:xfrm>
            <a:off x="228599" y="2057400"/>
            <a:ext cx="4530701" cy="24796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78" name="Shape 678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549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9" name="Shape 679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96549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80" name="Shape 6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martphone imag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688" name="Shape 688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549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89" name="Shape 689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96549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DA6C67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90" name="Shape 690"/>
          <p:cNvSpPr>
            <a:spLocks noGrp="1"/>
          </p:cNvSpPr>
          <p:nvPr>
            <p:ph type="body" sz="half" idx="1"/>
          </p:nvPr>
        </p:nvSpPr>
        <p:spPr>
          <a:xfrm>
            <a:off x="4800600" y="1219199"/>
            <a:ext cx="3886200" cy="5446715"/>
          </a:xfrm>
          <a:prstGeom prst="rect">
            <a:avLst/>
          </a:prstGeom>
          <a:ln w="19050">
            <a:solidFill>
              <a:srgbClr val="965494"/>
            </a:solidFill>
            <a:round/>
          </a:ln>
        </p:spPr>
        <p:txBody>
          <a:bodyPr/>
          <a:lstStyle>
            <a:lvl1pPr>
              <a:spcBef>
                <a:spcPts val="600"/>
              </a:spcBef>
              <a:defRPr sz="2800" b="0">
                <a:solidFill>
                  <a:srgbClr val="965494"/>
                </a:solidFill>
              </a:defRPr>
            </a:lvl1pPr>
            <a:lvl2pPr marL="790575" indent="-333375">
              <a:spcBef>
                <a:spcPts val="600"/>
              </a:spcBef>
              <a:defRPr sz="2800" b="0">
                <a:solidFill>
                  <a:srgbClr val="965494"/>
                </a:solidFill>
              </a:defRPr>
            </a:lvl2pPr>
            <a:lvl3pPr marL="1234438" indent="-320038">
              <a:spcBef>
                <a:spcPts val="600"/>
              </a:spcBef>
              <a:defRPr sz="2800" b="0">
                <a:solidFill>
                  <a:srgbClr val="965494"/>
                </a:solidFill>
              </a:defRPr>
            </a:lvl3pPr>
            <a:lvl4pPr marL="1727200" indent="-355600">
              <a:spcBef>
                <a:spcPts val="600"/>
              </a:spcBef>
              <a:defRPr sz="2800" b="0">
                <a:solidFill>
                  <a:srgbClr val="965494"/>
                </a:solidFill>
              </a:defRPr>
            </a:lvl4pPr>
            <a:lvl5pPr marL="2184400" indent="-355600">
              <a:spcBef>
                <a:spcPts val="600"/>
              </a:spcBef>
              <a:defRPr sz="2800" b="0">
                <a:solidFill>
                  <a:srgbClr val="96549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91" name="imag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828" y="1219200"/>
            <a:ext cx="3830773" cy="5446715"/>
          </a:xfrm>
          <a:prstGeom prst="rect">
            <a:avLst/>
          </a:prstGeom>
          <a:ln w="12700">
            <a:miter lim="400000"/>
          </a:ln>
        </p:spPr>
      </p:pic>
      <p:sp>
        <p:nvSpPr>
          <p:cNvPr id="692" name="Shape 692"/>
          <p:cNvSpPr>
            <a:spLocks noGrp="1"/>
          </p:cNvSpPr>
          <p:nvPr>
            <p:ph type="pic" sz="half" idx="13"/>
          </p:nvPr>
        </p:nvSpPr>
        <p:spPr>
          <a:xfrm>
            <a:off x="864205" y="1741978"/>
            <a:ext cx="3285365" cy="44104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93" name="Shape 6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701" name="Shape 7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2" name="Shape 7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3" name="Shape 7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er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0490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0" name="Shape 720"/>
          <p:cNvSpPr>
            <a:spLocks noGrp="1"/>
          </p:cNvSpPr>
          <p:nvPr>
            <p:ph type="title"/>
          </p:nvPr>
        </p:nvSpPr>
        <p:spPr>
          <a:xfrm>
            <a:off x="381000" y="1793875"/>
            <a:ext cx="7772400" cy="162242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1F608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21" name="Shape 721"/>
          <p:cNvSpPr>
            <a:spLocks noGrp="1"/>
          </p:cNvSpPr>
          <p:nvPr>
            <p:ph type="body" sz="quarter" idx="1"/>
          </p:nvPr>
        </p:nvSpPr>
        <p:spPr>
          <a:xfrm>
            <a:off x="1371600" y="47244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1pPr>
            <a:lvl2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2pPr>
            <a:lvl3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3pPr>
            <a:lvl4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4pPr>
            <a:lvl5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2" name="Shape 722"/>
          <p:cNvSpPr/>
          <p:nvPr/>
        </p:nvSpPr>
        <p:spPr>
          <a:xfrm>
            <a:off x="457200" y="1638300"/>
            <a:ext cx="2960372" cy="89932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23" name="Shape 723"/>
          <p:cNvSpPr/>
          <p:nvPr/>
        </p:nvSpPr>
        <p:spPr>
          <a:xfrm rot="16200000">
            <a:off x="7139550" y="4900524"/>
            <a:ext cx="3762922" cy="177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pic>
        <p:nvPicPr>
          <p:cNvPr id="724" name="image3.png" descr="M:\6-Communication\Visuels\Logos\OMD\WCOOMD_logo_sst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364" y="215900"/>
            <a:ext cx="1083531" cy="987725"/>
          </a:xfrm>
          <a:prstGeom prst="rect">
            <a:avLst/>
          </a:prstGeom>
          <a:ln w="12700">
            <a:miter lim="400000"/>
          </a:ln>
        </p:spPr>
      </p:pic>
      <p:sp>
        <p:nvSpPr>
          <p:cNvPr id="725" name="Shape 725"/>
          <p:cNvSpPr>
            <a:spLocks noGrp="1"/>
          </p:cNvSpPr>
          <p:nvPr>
            <p:ph type="sldNum" sz="quarter" idx="2"/>
          </p:nvPr>
        </p:nvSpPr>
        <p:spPr>
          <a:xfrm>
            <a:off x="8794147" y="6467111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F4F6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Shape 103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007B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u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sz="half" idx="1"/>
          </p:nvPr>
        </p:nvSpPr>
        <p:spPr>
          <a:xfrm>
            <a:off x="57150" y="1905835"/>
            <a:ext cx="4895850" cy="3961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hape 113"/>
          <p:cNvSpPr>
            <a:spLocks noGrp="1"/>
          </p:cNvSpPr>
          <p:nvPr>
            <p:ph type="pic" sz="quarter" idx="13"/>
          </p:nvPr>
        </p:nvSpPr>
        <p:spPr>
          <a:xfrm>
            <a:off x="228599" y="2057400"/>
            <a:ext cx="4530701" cy="24796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Shape 115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007B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martph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5" name="Shape 125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007B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half" idx="1"/>
          </p:nvPr>
        </p:nvSpPr>
        <p:spPr>
          <a:xfrm>
            <a:off x="4800600" y="1219199"/>
            <a:ext cx="3886200" cy="5446715"/>
          </a:xfrm>
          <a:prstGeom prst="rect">
            <a:avLst/>
          </a:prstGeom>
          <a:ln w="19050">
            <a:solidFill>
              <a:srgbClr val="007BB9"/>
            </a:solidFill>
            <a:round/>
          </a:ln>
        </p:spPr>
        <p:txBody>
          <a:bodyPr/>
          <a:lstStyle>
            <a:lvl1pPr>
              <a:spcBef>
                <a:spcPts val="600"/>
              </a:spcBef>
              <a:defRPr sz="2800" b="0"/>
            </a:lvl1pPr>
            <a:lvl2pPr marL="790575" indent="-333375">
              <a:spcBef>
                <a:spcPts val="600"/>
              </a:spcBef>
              <a:defRPr sz="2800" b="0"/>
            </a:lvl2pPr>
            <a:lvl3pPr marL="1234438" indent="-320038">
              <a:spcBef>
                <a:spcPts val="600"/>
              </a:spcBef>
              <a:defRPr sz="2800" b="0"/>
            </a:lvl3pPr>
            <a:lvl4pPr marL="1727200" indent="-355600">
              <a:spcBef>
                <a:spcPts val="600"/>
              </a:spcBef>
              <a:defRPr sz="2800" b="0"/>
            </a:lvl4pPr>
            <a:lvl5pPr marL="2184400" indent="-355600">
              <a:spcBef>
                <a:spcPts val="600"/>
              </a:spcBef>
              <a:defRPr sz="2800"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7" name="imag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828" y="1219200"/>
            <a:ext cx="3830773" cy="544671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>
            <a:spLocks noGrp="1"/>
          </p:cNvSpPr>
          <p:nvPr>
            <p:ph type="pic" sz="half" idx="13"/>
          </p:nvPr>
        </p:nvSpPr>
        <p:spPr>
          <a:xfrm>
            <a:off x="864205" y="1741978"/>
            <a:ext cx="3285365" cy="44104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pic>
        <p:nvPicPr>
          <p:cNvPr id="145" name="image2.jpeg" descr="M:\6-Communication\Visuels\PPT_Layout\2017\Strageie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152621" cy="6324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-1" y="2209800"/>
            <a:ext cx="9152627" cy="4656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25959B"/>
              </a:gs>
              <a:gs pos="100000">
                <a:srgbClr val="15686B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1371600" y="47244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1pPr>
            <a:lvl2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2pPr>
            <a:lvl3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3pPr>
            <a:lvl4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4pPr>
            <a:lvl5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hape 148"/>
          <p:cNvSpPr/>
          <p:nvPr/>
        </p:nvSpPr>
        <p:spPr>
          <a:xfrm>
            <a:off x="457200" y="1295400"/>
            <a:ext cx="3657600" cy="228600"/>
          </a:xfrm>
          <a:prstGeom prst="rect">
            <a:avLst/>
          </a:prstGeom>
          <a:gradFill>
            <a:gsLst>
              <a:gs pos="0">
                <a:srgbClr val="25959B"/>
              </a:gs>
              <a:gs pos="100000">
                <a:srgbClr val="15686B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9" name="Shape 149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150" name="Shape 150"/>
          <p:cNvSpPr/>
          <p:nvPr/>
        </p:nvSpPr>
        <p:spPr>
          <a:xfrm>
            <a:off x="381000" y="609600"/>
            <a:ext cx="4648200" cy="73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 b="1">
                <a:solidFill>
                  <a:srgbClr val="25959B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Strategies</a:t>
            </a:r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rot="16200000">
            <a:off x="6712179" y="4578579"/>
            <a:ext cx="4648202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00" dirty="0">
                <a:solidFill>
                  <a:schemeClr val="tx1"/>
                </a:solidFill>
              </a:rPr>
              <a:t>Copyright © 2017 – World Customs Organization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276600" y="304800"/>
            <a:ext cx="5334000" cy="71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229600" cy="480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864120" y="6536940"/>
            <a:ext cx="279881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03" r:id="rId52"/>
    <p:sldLayoutId id="2147483704" r:id="rId53"/>
    <p:sldLayoutId id="2147483706" r:id="rId54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mailto:Anel.redjeb@wcoomd.or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ierre.bertrand@wcoomd.org" TargetMode="External"/><Relationship Id="rId5" Type="http://schemas.openxmlformats.org/officeDocument/2006/relationships/hyperlink" Target="mailto:terence.wall@wcoomd.org" TargetMode="External"/><Relationship Id="rId4" Type="http://schemas.openxmlformats.org/officeDocument/2006/relationships/hyperlink" Target="mailto:James.McColm@wcoomd.or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495032"/>
            <a:ext cx="9144000" cy="685800"/>
          </a:xfrm>
          <a:prstGeom prst="rect">
            <a:avLst/>
          </a:prstGeom>
          <a:solidFill>
            <a:srgbClr val="376092">
              <a:alpha val="18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" y="1600200"/>
            <a:ext cx="8458200" cy="1828800"/>
          </a:xfrm>
          <a:prstGeom prst="rect">
            <a:avLst/>
          </a:prstGeom>
          <a:solidFill>
            <a:schemeClr val="bg1">
              <a:lumMod val="75000"/>
              <a:alpha val="16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6147" y="1914281"/>
            <a:ext cx="7848600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990600" y="2154533"/>
            <a:ext cx="8610600" cy="64632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3600" dirty="0">
                <a:solidFill>
                  <a:schemeClr val="bg1"/>
                </a:solidFill>
              </a:rPr>
              <a:t>West Africa Security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11697" y="5419628"/>
            <a:ext cx="9232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38539" y="3468233"/>
            <a:ext cx="92964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buClr>
                <a:srgbClr val="777777"/>
              </a:buClr>
            </a:pPr>
            <a:r>
              <a:rPr lang="en-US" sz="2000" b="1" dirty="0">
                <a:solidFill>
                  <a:schemeClr val="tx1"/>
                </a:solidFill>
                <a:latin typeface="Arial"/>
              </a:rPr>
              <a:t>26th Conference of Directors General of Customs of</a:t>
            </a:r>
          </a:p>
          <a:p>
            <a:pPr algn="ctr">
              <a:lnSpc>
                <a:spcPct val="95000"/>
              </a:lnSpc>
              <a:buClr>
                <a:srgbClr val="777777"/>
              </a:buClr>
            </a:pPr>
            <a:r>
              <a:rPr lang="en-US" sz="2000" b="1" dirty="0">
                <a:solidFill>
                  <a:schemeClr val="tx1"/>
                </a:solidFill>
                <a:latin typeface="Arial"/>
              </a:rPr>
              <a:t> the World Customs Organization for the West and </a:t>
            </a:r>
          </a:p>
          <a:p>
            <a:pPr algn="ctr">
              <a:lnSpc>
                <a:spcPct val="95000"/>
              </a:lnSpc>
              <a:buClr>
                <a:srgbClr val="777777"/>
              </a:buClr>
            </a:pPr>
            <a:r>
              <a:rPr lang="en-US" sz="2000" b="1" dirty="0">
                <a:solidFill>
                  <a:schemeClr val="tx1"/>
                </a:solidFill>
                <a:latin typeface="Arial"/>
              </a:rPr>
              <a:t>Central </a:t>
            </a:r>
            <a:r>
              <a:rPr lang="en-US" sz="2000" b="1" dirty="0">
                <a:solidFill>
                  <a:schemeClr val="tx1"/>
                </a:solidFill>
              </a:rPr>
              <a:t>Africa Region - </a:t>
            </a:r>
            <a:r>
              <a:rPr lang="en-US" sz="2000" b="1" dirty="0">
                <a:solidFill>
                  <a:schemeClr val="tx1"/>
                </a:solidFill>
                <a:latin typeface="Arial"/>
              </a:rPr>
              <a:t>28 April 2021</a:t>
            </a:r>
            <a:endParaRPr lang="fr-FR" sz="2000" b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7" name="Picture 16" descr="WCO_logo_Colour_Vertical_E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87793"/>
            <a:ext cx="1869757" cy="148358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49E8CD3-9AF5-4FEE-BAB8-FC46B35F9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80832"/>
            <a:ext cx="3048000" cy="1694172"/>
          </a:xfrm>
          <a:prstGeom prst="rect">
            <a:avLst/>
          </a:prstGeom>
        </p:spPr>
      </p:pic>
      <p:pic>
        <p:nvPicPr>
          <p:cNvPr id="1026" name="Picture 2" descr="Contrôle d'arme : 7 millions d'armes légères circulent en Afrique">
            <a:extLst>
              <a:ext uri="{FF2B5EF4-FFF2-40B4-BE49-F238E27FC236}">
                <a16:creationId xmlns:a16="http://schemas.microsoft.com/office/drawing/2014/main" id="{ECABFE3D-60D9-46F4-935F-1C2365ED2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80831"/>
            <a:ext cx="3048000" cy="16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ération coordonnée contre les méthamphétamines sur le continent américain">
            <a:extLst>
              <a:ext uri="{FF2B5EF4-FFF2-40B4-BE49-F238E27FC236}">
                <a16:creationId xmlns:a16="http://schemas.microsoft.com/office/drawing/2014/main" id="{31598FE5-4436-4511-8AE0-0ABBDA6FD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74361"/>
            <a:ext cx="3084425" cy="169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C634C04-762C-47FD-9D00-B01D8B3B8A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0464" y="44964"/>
            <a:ext cx="1869757" cy="1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0537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04429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752600" y="312161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West Africa Security Project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B96695B-4B5A-4F56-87AC-0D88B46D9055}"/>
              </a:ext>
            </a:extLst>
          </p:cNvPr>
          <p:cNvSpPr txBox="1"/>
          <p:nvPr/>
        </p:nvSpPr>
        <p:spPr>
          <a:xfrm>
            <a:off x="3048000" y="1161466"/>
            <a:ext cx="236220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sz="2000" b="1" dirty="0"/>
              <a:t>Next steps</a:t>
            </a:r>
            <a:endParaRPr kumimoji="0" lang="en-CA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30C477E-00B4-4697-9576-58B2E7309B54}"/>
              </a:ext>
            </a:extLst>
          </p:cNvPr>
          <p:cNvSpPr txBox="1"/>
          <p:nvPr/>
        </p:nvSpPr>
        <p:spPr>
          <a:xfrm>
            <a:off x="990600" y="1852960"/>
            <a:ext cx="7914983" cy="53553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lang="en-US" dirty="0"/>
              <a:t>June 2021: Diagnostic mission to the three target countries for the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      two WCO experts).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     (contingent on state of pandemic evolution – Covid 19)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dirty="0"/>
              <a:t> </a:t>
            </a:r>
            <a:r>
              <a:rPr lang="en-IN" dirty="0"/>
              <a:t>End of June 2021: Assessment report finalised: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    -  </a:t>
            </a:r>
            <a:r>
              <a:rPr lang="en-US" dirty="0"/>
              <a:t>Assessment report based on questionnaire responses. With proposals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        for strengthening capacity for Phase Two of the Project (see next slide)</a:t>
            </a:r>
            <a:r>
              <a:rPr lang="fr-FR" i="1" dirty="0"/>
              <a:t>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i="1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    -  </a:t>
            </a:r>
            <a:r>
              <a:rPr lang="en-US" dirty="0"/>
              <a:t>Report on the risk assessment for the implementation of phase two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        of the project.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15 - 30 July: Preparation of agenda and organization of a high-level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     meeting (Target Countries DG – WCO - Sponsor)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     (conditioned by state of pandemic evolution – Covid 19).</a:t>
            </a:r>
            <a:endParaRPr lang="fr-FR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78DA85-4014-47BF-88C2-691D8A2D5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243" y="-8516"/>
            <a:ext cx="1869757" cy="148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5130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32702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869757" y="520971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West Africa Security Project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B96695B-4B5A-4F56-87AC-0D88B46D9055}"/>
              </a:ext>
            </a:extLst>
          </p:cNvPr>
          <p:cNvSpPr txBox="1"/>
          <p:nvPr/>
        </p:nvSpPr>
        <p:spPr>
          <a:xfrm>
            <a:off x="1430178" y="1435245"/>
            <a:ext cx="5978843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i="0" dirty="0">
                <a:solidFill>
                  <a:srgbClr val="32485F"/>
                </a:solidFill>
                <a:effectLst/>
                <a:latin typeface="Tahoma" panose="020B0604030504040204" pitchFamily="34" charset="0"/>
              </a:rPr>
              <a:t>Next steps: </a:t>
            </a:r>
            <a:r>
              <a:rPr lang="en-US" sz="2000" b="1" i="0" u="sng" dirty="0">
                <a:solidFill>
                  <a:srgbClr val="32485F"/>
                </a:solidFill>
                <a:effectLst/>
                <a:latin typeface="Tahoma" panose="020B0604030504040204" pitchFamily="34" charset="0"/>
              </a:rPr>
              <a:t>Draft Deliverables </a:t>
            </a:r>
            <a:r>
              <a:rPr lang="en-US" sz="2000" b="1" i="0" dirty="0">
                <a:solidFill>
                  <a:srgbClr val="32485F"/>
                </a:solidFill>
                <a:effectLst/>
                <a:latin typeface="Tahoma" panose="020B0604030504040204" pitchFamily="34" charset="0"/>
              </a:rPr>
              <a:t>for Phase Two of the Project</a:t>
            </a:r>
            <a:endParaRPr kumimoji="0" lang="fr-F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359974F-98B9-4C9C-8213-A7BE29D6F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243" y="1835"/>
            <a:ext cx="1869757" cy="148358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03DDAD7-FA74-46FE-9DBA-6EA7DA3EB4E9}"/>
              </a:ext>
            </a:extLst>
          </p:cNvPr>
          <p:cNvSpPr txBox="1"/>
          <p:nvPr/>
        </p:nvSpPr>
        <p:spPr>
          <a:xfrm>
            <a:off x="155935" y="2667000"/>
            <a:ext cx="8674807" cy="2585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</a:rPr>
              <a:t>Organize a </a:t>
            </a:r>
            <a:r>
              <a:rPr lang="en-US" b="1" dirty="0">
                <a:latin typeface="Tahoma" panose="020B0604030504040204" pitchFamily="34" charset="0"/>
                <a:ea typeface="Calibri" panose="020F0502020204030204" pitchFamily="34" charset="0"/>
              </a:rPr>
              <a:t>project launch event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</a:rPr>
              <a:t> for Customs DGs, International and National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</a:rPr>
              <a:t>    Organizations and Agencies involved in regional counter-terrorism and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</a:rPr>
              <a:t>    border security initiatives.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</a:rPr>
              <a:t>    </a:t>
            </a:r>
            <a:r>
              <a:rPr lang="en-US" b="1" dirty="0">
                <a:latin typeface="Tahoma" panose="020B0604030504040204" pitchFamily="34" charset="0"/>
                <a:ea typeface="Calibri" panose="020F0502020204030204" pitchFamily="34" charset="0"/>
              </a:rPr>
              <a:t>This event could take place early in Phase 2.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b="1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Organization of </a:t>
            </a:r>
            <a:r>
              <a:rPr lang="en-US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awareness-raising activities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, </a:t>
            </a:r>
            <a:r>
              <a:rPr lang="en-US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training, training of Trainers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</a:rPr>
              <a:t>  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(on COPES Project, Global Shield Project (PGS), nCEN tool, Freight Targeting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</a:rPr>
              <a:t>   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System (CTS), Passenger Assessment and Targeting System (GTAS) ),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</a:rPr>
              <a:t>    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etc.…</a:t>
            </a:r>
            <a:endParaRPr lang="fr-RE" dirty="0"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2958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20802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752600" y="309072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West Africa Security Project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1F981C-EBB0-42BE-B350-226103F1A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843" y="31310"/>
            <a:ext cx="2022157" cy="156889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5346CF5-1AA9-4525-A8C3-3D01B9C5AD82}"/>
              </a:ext>
            </a:extLst>
          </p:cNvPr>
          <p:cNvSpPr txBox="1"/>
          <p:nvPr/>
        </p:nvSpPr>
        <p:spPr>
          <a:xfrm>
            <a:off x="1600200" y="1211346"/>
            <a:ext cx="5978843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i="0" dirty="0">
                <a:solidFill>
                  <a:srgbClr val="32485F"/>
                </a:solidFill>
                <a:effectLst/>
                <a:latin typeface="Tahoma" panose="020B0604030504040204" pitchFamily="34" charset="0"/>
              </a:rPr>
              <a:t>Next steps: </a:t>
            </a:r>
            <a:r>
              <a:rPr lang="en-AU" sz="2000" b="1" i="0" u="sng" dirty="0">
                <a:solidFill>
                  <a:srgbClr val="32485F"/>
                </a:solidFill>
                <a:effectLst/>
                <a:latin typeface="Tahoma" panose="020B0604030504040204" pitchFamily="34" charset="0"/>
              </a:rPr>
              <a:t>Draft Deliverables </a:t>
            </a:r>
            <a:r>
              <a:rPr lang="en-AU" sz="2000" b="1" i="0" dirty="0">
                <a:solidFill>
                  <a:srgbClr val="32485F"/>
                </a:solidFill>
                <a:effectLst/>
                <a:latin typeface="Tahoma" panose="020B0604030504040204" pitchFamily="34" charset="0"/>
              </a:rPr>
              <a:t>for Phase Two of the Project </a:t>
            </a:r>
            <a:r>
              <a:rPr lang="en-AU" sz="2000" b="1" u="sng" dirty="0"/>
              <a:t>(Continued)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B3762D7-3102-4654-883A-1150AFF6C6A3}"/>
              </a:ext>
            </a:extLst>
          </p:cNvPr>
          <p:cNvSpPr txBox="1"/>
          <p:nvPr/>
        </p:nvSpPr>
        <p:spPr>
          <a:xfrm>
            <a:off x="457200" y="2743200"/>
            <a:ext cx="7939029" cy="3139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</a:rPr>
              <a:t>Identify the </a:t>
            </a:r>
            <a:r>
              <a:rPr lang="en-US" b="1" dirty="0">
                <a:latin typeface="Tahoma" panose="020B0604030504040204" pitchFamily="34" charset="0"/>
                <a:ea typeface="Calibri" panose="020F0502020204030204" pitchFamily="34" charset="0"/>
              </a:rPr>
              <a:t>main transit corridors 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</a:rPr>
              <a:t>between the main ports and airports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</a:rPr>
              <a:t>    </a:t>
            </a:r>
            <a:r>
              <a:rPr lang="en-US" b="1" dirty="0">
                <a:latin typeface="Tahoma" panose="020B0604030504040204" pitchFamily="34" charset="0"/>
                <a:ea typeface="Calibri" panose="020F0502020204030204" pitchFamily="34" charset="0"/>
              </a:rPr>
              <a:t>of West Africa 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</a:rPr>
              <a:t>(Togo, Ghana, Côte d'Ivoire) and the </a:t>
            </a:r>
            <a:r>
              <a:rPr lang="en-US" b="1" dirty="0">
                <a:latin typeface="Tahoma" panose="020B0604030504040204" pitchFamily="34" charset="0"/>
                <a:ea typeface="Calibri" panose="020F0502020204030204" pitchFamily="34" charset="0"/>
              </a:rPr>
              <a:t>hinterland of the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b="1" dirty="0">
                <a:latin typeface="Tahoma" panose="020B0604030504040204" pitchFamily="34" charset="0"/>
                <a:ea typeface="Calibri" panose="020F0502020204030204" pitchFamily="34" charset="0"/>
              </a:rPr>
              <a:t>    Sahel countries, perhaps through geo-location tools.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Implementation of a </a:t>
            </a:r>
            <a:r>
              <a:rPr lang="en-US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regional border security and surveillance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b="1" dirty="0">
                <a:latin typeface="Tahoma" panose="020B0604030504040204" pitchFamily="34" charset="0"/>
                <a:ea typeface="Calibri" panose="020F0502020204030204" pitchFamily="34" charset="0"/>
              </a:rPr>
              <a:t>    </a:t>
            </a:r>
            <a:r>
              <a:rPr lang="en-US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operation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(s).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RE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A Security conference 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to address challenges of illicit trade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</a:rPr>
              <a:t>    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and security</a:t>
            </a:r>
            <a:r>
              <a:rPr lang="fr-RE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RE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RE" b="0" i="0" u="none" strike="noStrike" cap="none" spc="0" normalizeH="0" baseline="0" dirty="0">
                <a:ln>
                  <a:noFill/>
                </a:ln>
                <a:uFillTx/>
                <a:latin typeface="Tahoma" panose="020B0604030504040204" pitchFamily="34" charset="0"/>
                <a:cs typeface="+mj-cs"/>
                <a:sym typeface="Helvetica"/>
              </a:rPr>
              <a:t>ETC…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284087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20802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752600" y="309072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West Africa Security Project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1F981C-EBB0-42BE-B350-226103F1A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843" y="31310"/>
            <a:ext cx="2022157" cy="15688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54D1255-104B-44B2-8415-0AABBA735523}"/>
              </a:ext>
            </a:extLst>
          </p:cNvPr>
          <p:cNvSpPr txBox="1"/>
          <p:nvPr/>
        </p:nvSpPr>
        <p:spPr>
          <a:xfrm>
            <a:off x="1981200" y="1035712"/>
            <a:ext cx="4263343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West Africa Security Project Team</a:t>
            </a:r>
            <a:endParaRPr kumimoji="0" lang="fr-F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D92AA1-F8F5-4FCD-8301-B6CE1442FED3}"/>
              </a:ext>
            </a:extLst>
          </p:cNvPr>
          <p:cNvSpPr txBox="1"/>
          <p:nvPr/>
        </p:nvSpPr>
        <p:spPr>
          <a:xfrm>
            <a:off x="1300610" y="1614311"/>
            <a:ext cx="6042676" cy="5078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BE" b="1" i="0" u="sng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James McCOLM Head of the WCO Security Project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T: +32 (0)2 209 9640 / +32 (0)479 801513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  <a:hlinkClick r:id="rId4"/>
              </a:rPr>
              <a:t>James.McColm@wcoomd.org</a:t>
            </a:r>
            <a:endParaRPr lang="fr-FR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rgbClr val="212121"/>
                </a:solidFill>
                <a:latin typeface="Arial" panose="020B0604020202020204" pitchFamily="34" charset="0"/>
              </a:rPr>
              <a:t>Terry WALL 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</a:rPr>
              <a:t>Security Project Expert West Africa</a:t>
            </a:r>
            <a:endParaRPr lang="fr-FR" b="1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rgbClr val="212121"/>
                </a:solidFill>
                <a:latin typeface="Arial" panose="020B0604020202020204" pitchFamily="34" charset="0"/>
              </a:rPr>
              <a:t>for Ghana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T: +32 (0)2 209 9519 / +61 448 050520 (M)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hlinkClick r:id="rId5"/>
              </a:rPr>
              <a:t>terence.wall@wcoomd.org</a:t>
            </a:r>
            <a:endParaRPr lang="fr-FR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/>
              <a:t>Pierre BERTRAND 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</a:rPr>
              <a:t>Security Project Expert West Africa</a:t>
            </a:r>
            <a:endParaRPr lang="fr-FR" b="1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/>
              <a:t>for Côte d’Ivoire and Togo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T: +33 647804637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hlinkClick r:id="rId6"/>
              </a:rPr>
              <a:t>Pierre.bertrand@wcoomd.org</a:t>
            </a:r>
            <a:endParaRPr lang="fr-FR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/>
              <a:t>Anel Redjeb Project Assistant, West Africa</a:t>
            </a:r>
          </a:p>
          <a:p>
            <a:pPr algn="ctr"/>
            <a:r>
              <a:rPr lang="fr-FR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T: +32 (0)2 209 9273 / +</a:t>
            </a:r>
            <a:r>
              <a:rPr lang="fr-FR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32475949716</a:t>
            </a:r>
            <a:endParaRPr lang="fr-FR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hlinkClick r:id="rId7"/>
              </a:rPr>
              <a:t>Anel.redjeb@wcoomd.org</a:t>
            </a:r>
            <a:endParaRPr lang="fr-FR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27872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20802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752600" y="309072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West Africa Security Project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1F981C-EBB0-42BE-B350-226103F1A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843" y="31310"/>
            <a:ext cx="2022157" cy="156889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4548D07-DD4B-4D99-8A09-66FAF028E138}"/>
              </a:ext>
            </a:extLst>
          </p:cNvPr>
          <p:cNvSpPr txBox="1"/>
          <p:nvPr/>
        </p:nvSpPr>
        <p:spPr>
          <a:xfrm>
            <a:off x="1786929" y="2590800"/>
            <a:ext cx="5643529" cy="2062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Thank you for your attention</a:t>
            </a:r>
            <a:endParaRPr lang="en-US" sz="3200" b="1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b="1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/>
              <a:t>Q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uestions ?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5901797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9757" y="257231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755457" y="378935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West Africa Security Project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98802"/>
            <a:ext cx="1869757" cy="148358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5D18714-1875-4E4E-9D27-AF9611253C22}"/>
              </a:ext>
            </a:extLst>
          </p:cNvPr>
          <p:cNvSpPr txBox="1"/>
          <p:nvPr/>
        </p:nvSpPr>
        <p:spPr>
          <a:xfrm>
            <a:off x="1125866" y="1396499"/>
            <a:ext cx="6892268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0" u="none" strike="noStrike" dirty="0">
                <a:solidFill>
                  <a:srgbClr val="32485F"/>
                </a:solidFill>
                <a:effectLst/>
                <a:latin typeface="Tahoma" panose="020B0604030504040204" pitchFamily="34" charset="0"/>
              </a:rPr>
              <a:t>Article «Launch of the WCO Security Project in West Africa</a:t>
            </a:r>
            <a:br>
              <a:rPr lang="en-US" b="1" dirty="0"/>
            </a:br>
            <a:r>
              <a:rPr lang="en-US" b="1" i="0" u="none" strike="noStrike" dirty="0">
                <a:solidFill>
                  <a:srgbClr val="32485F"/>
                </a:solidFill>
                <a:effectLst/>
                <a:latin typeface="Tahoma" panose="020B0604030504040204" pitchFamily="34" charset="0"/>
              </a:rPr>
              <a:t>on the “WCO Web Site” on 15 March 2021</a:t>
            </a:r>
            <a:endParaRPr kumimoji="0" lang="fr-FR" sz="18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4EFAC1BE-ACCF-4666-B95A-F956AD89690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72533" y="2849043"/>
            <a:ext cx="6798934" cy="388033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7624EA9-37E2-4A18-BBEC-9412AC00C7F3}"/>
              </a:ext>
            </a:extLst>
          </p:cNvPr>
          <p:cNvSpPr txBox="1"/>
          <p:nvPr/>
        </p:nvSpPr>
        <p:spPr>
          <a:xfrm>
            <a:off x="2065867" y="2122769"/>
            <a:ext cx="458328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This is a project funded by the German Federal Ministry of Foreign Affairs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9FBA7FE-0DD4-4BFA-B389-DC56873E1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243" y="0"/>
            <a:ext cx="186975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3510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1835" y="286856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981200" y="475125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West Africa Security Project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6EB9E18-F586-4A11-89D4-1A53333F2464}"/>
              </a:ext>
            </a:extLst>
          </p:cNvPr>
          <p:cNvSpPr txBox="1"/>
          <p:nvPr/>
        </p:nvSpPr>
        <p:spPr>
          <a:xfrm>
            <a:off x="1711634" y="1784720"/>
            <a:ext cx="567077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Mr. Kunio Mikuriya, Secretary-General of the WCO: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5FB6F4-F649-4E18-B8F4-2541B12F39EA}"/>
              </a:ext>
            </a:extLst>
          </p:cNvPr>
          <p:cNvSpPr txBox="1"/>
          <p:nvPr/>
        </p:nvSpPr>
        <p:spPr>
          <a:xfrm>
            <a:off x="704276" y="2803366"/>
            <a:ext cx="7735447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«</a:t>
            </a:r>
            <a:r>
              <a:rPr lang="en-ZA" i="1" dirty="0"/>
              <a:t>I  have noticed a gradual shift in priority in West and Central Africa (WCA)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i="1" dirty="0"/>
              <a:t>region from focusing purely on revenue collection towards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i="1" dirty="0"/>
              <a:t> embracing the border security aspects, based on my regular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i="1" dirty="0"/>
              <a:t>meetings with Directors General in the region.»</a:t>
            </a:r>
            <a:endParaRPr kumimoji="0" lang="en-ZA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018376A-D11D-4A8F-9C58-C7B96CEDB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464" y="44964"/>
            <a:ext cx="1869757" cy="1384990"/>
          </a:xfrm>
          <a:prstGeom prst="rect">
            <a:avLst/>
          </a:prstGeom>
        </p:spPr>
      </p:pic>
      <p:pic>
        <p:nvPicPr>
          <p:cNvPr id="14" name="Picture 2" descr="13 Kunio Mikuriya Photos and Premium High Res Pictures - Getty Images">
            <a:extLst>
              <a:ext uri="{FF2B5EF4-FFF2-40B4-BE49-F238E27FC236}">
                <a16:creationId xmlns:a16="http://schemas.microsoft.com/office/drawing/2014/main" id="{65E09C3D-3B7C-4AD8-8C54-0B80B5466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55985"/>
            <a:ext cx="2895600" cy="192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1FADC4F-47EE-4EE0-8ECB-1C30464AB66D}"/>
              </a:ext>
            </a:extLst>
          </p:cNvPr>
          <p:cNvSpPr txBox="1"/>
          <p:nvPr/>
        </p:nvSpPr>
        <p:spPr>
          <a:xfrm>
            <a:off x="2438400" y="1126616"/>
            <a:ext cx="4583288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Extracts from the opening speech</a:t>
            </a:r>
            <a:endParaRPr kumimoji="0" lang="fr-F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7617527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3648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555044" y="330539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West Africa Security Project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D1E2A3E-C0CE-4407-8AB7-DE3249D7F3FB}"/>
              </a:ext>
            </a:extLst>
          </p:cNvPr>
          <p:cNvSpPr txBox="1"/>
          <p:nvPr/>
        </p:nvSpPr>
        <p:spPr>
          <a:xfrm>
            <a:off x="1007781" y="1820142"/>
            <a:ext cx="6901885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/>
            <a:r>
              <a:rPr lang="en-US" b="1" dirty="0"/>
              <a:t>Mrs. Colette Hercher, President of the General Directorate of  </a:t>
            </a:r>
            <a:br>
              <a:rPr lang="en-US" b="1" dirty="0"/>
            </a:br>
            <a:r>
              <a:rPr lang="en-US" b="1" dirty="0"/>
              <a:t>German Customs</a:t>
            </a:r>
            <a:endParaRPr lang="fr-FR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80A9E9C-6C99-4880-8E4E-664DA21FAE57}"/>
              </a:ext>
            </a:extLst>
          </p:cNvPr>
          <p:cNvSpPr txBox="1"/>
          <p:nvPr/>
        </p:nvSpPr>
        <p:spPr>
          <a:xfrm>
            <a:off x="161395" y="2673641"/>
            <a:ext cx="8594656" cy="2000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« It gives me a great pleasure to lounge this initiative, which marks the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i="1" dirty="0"/>
              <a:t>first project in the West Africa region entered into by the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i="1" dirty="0"/>
              <a:t>German Custom Administration.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I’m </a:t>
            </a:r>
            <a:r>
              <a:rPr lang="en-CA" i="1" dirty="0"/>
              <a:t>t</a:t>
            </a:r>
            <a:r>
              <a:rPr kumimoji="0" lang="en-CA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herefore delighted to have the WCO as a committed project partner by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i="1" dirty="0"/>
              <a:t>our side, as its project experience and contacts in these region will add a great deal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i="1" dirty="0"/>
              <a:t> of value to this initiative ».</a:t>
            </a:r>
            <a:endParaRPr kumimoji="0" lang="en-CA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43FDCDD-9EFF-4ECA-A339-E9E22A31D628}"/>
              </a:ext>
            </a:extLst>
          </p:cNvPr>
          <p:cNvSpPr txBox="1"/>
          <p:nvPr/>
        </p:nvSpPr>
        <p:spPr>
          <a:xfrm>
            <a:off x="2438400" y="1126616"/>
            <a:ext cx="4583288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Extracts from the opening speech</a:t>
            </a:r>
            <a:endParaRPr kumimoji="0" lang="fr-F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1" name="Picture 2" descr="Colette Photo Banque d'image et photos - Alamy">
            <a:extLst>
              <a:ext uri="{FF2B5EF4-FFF2-40B4-BE49-F238E27FC236}">
                <a16:creationId xmlns:a16="http://schemas.microsoft.com/office/drawing/2014/main" id="{ED2E4F29-4BF3-4911-8E36-E911D3454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94" y="4419600"/>
            <a:ext cx="1601006" cy="222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9065466-F99C-4C6F-988C-B69118AAA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243" y="0"/>
            <a:ext cx="186975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8110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9757" y="347300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869757" y="535569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West Africa Security Project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F2A4B87-C636-40AC-88CE-4D837E51A992}"/>
              </a:ext>
            </a:extLst>
          </p:cNvPr>
          <p:cNvSpPr txBox="1"/>
          <p:nvPr/>
        </p:nvSpPr>
        <p:spPr>
          <a:xfrm>
            <a:off x="228600" y="2380972"/>
            <a:ext cx="8458200" cy="2831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endParaRPr lang="fr-FR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fr-FR" sz="2000" dirty="0">
              <a:latin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</a:rPr>
              <a:t>The West Africa Security Project (WASP) will initially focus on a “</a:t>
            </a:r>
            <a:r>
              <a:rPr lang="en-GB" sz="2000" b="1" dirty="0">
                <a:latin typeface="Arial" panose="020B0604020202020204" pitchFamily="34" charset="0"/>
              </a:rPr>
              <a:t>diagnostic phase</a:t>
            </a:r>
            <a:r>
              <a:rPr lang="en-GB" sz="2000" dirty="0">
                <a:latin typeface="Arial" panose="020B0604020202020204" pitchFamily="34" charset="0"/>
              </a:rPr>
              <a:t>” where the situation in the </a:t>
            </a:r>
            <a:r>
              <a:rPr lang="en-GB" sz="2000" b="1" dirty="0">
                <a:latin typeface="Arial" panose="020B0604020202020204" pitchFamily="34" charset="0"/>
              </a:rPr>
              <a:t>major seaports, airports and land border crossings </a:t>
            </a:r>
            <a:r>
              <a:rPr lang="en-GB" sz="2000" dirty="0">
                <a:latin typeface="Arial" panose="020B0604020202020204" pitchFamily="34" charset="0"/>
              </a:rPr>
              <a:t>in Ghana, Cote D’Ivoire and Togo that serve the West African region will be assessed in order to establish how </a:t>
            </a:r>
            <a:r>
              <a:rPr lang="en-GB" sz="2000" b="1" dirty="0">
                <a:latin typeface="Arial" panose="020B0604020202020204" pitchFamily="34" charset="0"/>
              </a:rPr>
              <a:t>better revenue and security </a:t>
            </a:r>
            <a:r>
              <a:rPr lang="en-GB" sz="2000" dirty="0">
                <a:latin typeface="Arial" panose="020B0604020202020204" pitchFamily="34" charset="0"/>
              </a:rPr>
              <a:t>related Customs procedures in these locations can be implemented.</a:t>
            </a:r>
            <a:endParaRPr lang="fr-FR" sz="2000" dirty="0">
              <a:latin typeface="Arial" panose="020B0604020202020204" pitchFamily="34" charset="0"/>
            </a:endParaRPr>
          </a:p>
          <a:p>
            <a:pPr algn="l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591AEF0-3190-4527-8ABE-A52E07A95186}"/>
              </a:ext>
            </a:extLst>
          </p:cNvPr>
          <p:cNvSpPr txBox="1"/>
          <p:nvPr/>
        </p:nvSpPr>
        <p:spPr>
          <a:xfrm>
            <a:off x="2242290" y="1662808"/>
            <a:ext cx="563880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/>
              <a:t>What are the objectives of this project?</a:t>
            </a:r>
            <a:endParaRPr kumimoji="0" lang="fr-F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867B37-2292-4EE6-9362-1DB6B8515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243" y="0"/>
            <a:ext cx="186975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4660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14407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752600" y="460115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West Africa Security Project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6A97C28-BEAC-40D1-B545-6A264264C10B}"/>
              </a:ext>
            </a:extLst>
          </p:cNvPr>
          <p:cNvSpPr txBox="1"/>
          <p:nvPr/>
        </p:nvSpPr>
        <p:spPr>
          <a:xfrm>
            <a:off x="533400" y="2532930"/>
            <a:ext cx="8382000" cy="46320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dirty="0">
                <a:latin typeface="Arial" panose="020B0604020202020204" pitchFamily="34" charset="0"/>
              </a:rPr>
              <a:t>The Project team will assess how shipments of </a:t>
            </a:r>
            <a:r>
              <a:rPr lang="en-GB" b="1" dirty="0">
                <a:latin typeface="Arial" panose="020B0604020202020204" pitchFamily="34" charset="0"/>
              </a:rPr>
              <a:t>Improvised Explosive Devices </a:t>
            </a:r>
            <a:r>
              <a:rPr lang="en-GB" dirty="0">
                <a:latin typeface="Arial" panose="020B0604020202020204" pitchFamily="34" charset="0"/>
              </a:rPr>
              <a:t>(IED) </a:t>
            </a:r>
            <a:r>
              <a:rPr lang="en-GB" b="1" dirty="0">
                <a:latin typeface="Arial" panose="020B0604020202020204" pitchFamily="34" charset="0"/>
              </a:rPr>
              <a:t>precursor chemicals and components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b="1" dirty="0">
                <a:latin typeface="Arial" panose="020B0604020202020204" pitchFamily="34" charset="0"/>
              </a:rPr>
              <a:t>Small Arms and Light Weapons </a:t>
            </a:r>
            <a:r>
              <a:rPr lang="en-GB" dirty="0">
                <a:latin typeface="Arial" panose="020B0604020202020204" pitchFamily="34" charset="0"/>
              </a:rPr>
              <a:t>(SALW), </a:t>
            </a:r>
            <a:r>
              <a:rPr lang="en-GB" b="1" dirty="0">
                <a:latin typeface="Arial" panose="020B0604020202020204" pitchFamily="34" charset="0"/>
              </a:rPr>
              <a:t>Weapons of Mass Destruction </a:t>
            </a:r>
            <a:r>
              <a:rPr lang="en-GB" dirty="0">
                <a:latin typeface="Arial" panose="020B0604020202020204" pitchFamily="34" charset="0"/>
              </a:rPr>
              <a:t>(WMD) </a:t>
            </a:r>
            <a:r>
              <a:rPr lang="en-GB" b="1" dirty="0">
                <a:latin typeface="Arial" panose="020B0604020202020204" pitchFamily="34" charset="0"/>
              </a:rPr>
              <a:t>components</a:t>
            </a:r>
            <a:r>
              <a:rPr lang="en-GB" dirty="0">
                <a:latin typeface="Arial" panose="020B0604020202020204" pitchFamily="34" charset="0"/>
              </a:rPr>
              <a:t> and </a:t>
            </a:r>
            <a:r>
              <a:rPr lang="en-GB" b="1" dirty="0">
                <a:latin typeface="Arial" panose="020B0604020202020204" pitchFamily="34" charset="0"/>
              </a:rPr>
              <a:t>cash </a:t>
            </a:r>
            <a:r>
              <a:rPr lang="en-GB" dirty="0">
                <a:latin typeface="Arial" panose="020B0604020202020204" pitchFamily="34" charset="0"/>
              </a:rPr>
              <a:t>used for terrorism financing could be more effectively identified through the enhanced us of WCO Instruments and Tools, which include:</a:t>
            </a:r>
            <a:endParaRPr lang="fr-FR" dirty="0">
              <a:latin typeface="Arial" panose="020B0604020202020204" pitchFamily="34" charset="0"/>
            </a:endParaRPr>
          </a:p>
          <a:p>
            <a:pPr algn="l"/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l"/>
            <a:endParaRPr lang="fr-FR" dirty="0">
              <a:latin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</a:rPr>
              <a:t>Cargo Targeting System </a:t>
            </a:r>
            <a:r>
              <a:rPr lang="en-GB" b="1" dirty="0">
                <a:latin typeface="Arial" panose="020B0604020202020204" pitchFamily="34" charset="0"/>
              </a:rPr>
              <a:t>(CTS);</a:t>
            </a:r>
            <a:endParaRPr lang="fr-FR" b="1" dirty="0">
              <a:latin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</a:rPr>
              <a:t>Compendium of Customs Operational Practices for Enforcement and Seizures </a:t>
            </a:r>
            <a:r>
              <a:rPr lang="en-GB" b="1" dirty="0">
                <a:latin typeface="Arial" panose="020B0604020202020204" pitchFamily="34" charset="0"/>
              </a:rPr>
              <a:t>(COPES);</a:t>
            </a:r>
            <a:endParaRPr lang="fr-FR" b="1" dirty="0">
              <a:latin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</a:rPr>
              <a:t>Customs Enforcement Network </a:t>
            </a:r>
            <a:r>
              <a:rPr lang="en-GB" b="1" dirty="0">
                <a:latin typeface="Arial" panose="020B0604020202020204" pitchFamily="34" charset="0"/>
              </a:rPr>
              <a:t>(CEN)</a:t>
            </a:r>
            <a:r>
              <a:rPr lang="en-GB" dirty="0">
                <a:latin typeface="Arial" panose="020B0604020202020204" pitchFamily="34" charset="0"/>
              </a:rPr>
              <a:t> Suite; and </a:t>
            </a:r>
            <a:endParaRPr lang="fr-FR" dirty="0">
              <a:latin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</a:rPr>
              <a:t>Global Travel Assessment System </a:t>
            </a:r>
            <a:r>
              <a:rPr lang="en-GB" b="1" dirty="0">
                <a:latin typeface="Arial" panose="020B0604020202020204" pitchFamily="34" charset="0"/>
              </a:rPr>
              <a:t>(GTAS).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latin typeface="Arial" panose="020B0604020202020204" pitchFamily="34" charset="0"/>
              </a:rPr>
              <a:t> ETC… </a:t>
            </a:r>
            <a:endParaRPr lang="fr-FR" b="1" dirty="0"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9951FF-16FB-433B-9830-297E21B65663}"/>
              </a:ext>
            </a:extLst>
          </p:cNvPr>
          <p:cNvSpPr txBox="1"/>
          <p:nvPr/>
        </p:nvSpPr>
        <p:spPr>
          <a:xfrm>
            <a:off x="2242290" y="1662808"/>
            <a:ext cx="563880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/>
              <a:t>What are the objectives of this project?</a:t>
            </a:r>
            <a:endParaRPr kumimoji="0" lang="fr-F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63D4F73-1C36-4B1D-9665-E9F543990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243" y="0"/>
            <a:ext cx="186975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227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28600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905000" y="309072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West Africa Security Project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B96695B-4B5A-4F56-87AC-0D88B46D9055}"/>
              </a:ext>
            </a:extLst>
          </p:cNvPr>
          <p:cNvSpPr txBox="1"/>
          <p:nvPr/>
        </p:nvSpPr>
        <p:spPr>
          <a:xfrm>
            <a:off x="2547743" y="1396185"/>
            <a:ext cx="563880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Z" sz="2000" b="1" dirty="0"/>
              <a:t>First Step: Diagnostic Phase</a:t>
            </a:r>
            <a:endParaRPr kumimoji="0" lang="en-BZ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64FCB0-1BAB-435C-BDD0-61B93C460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243" y="0"/>
            <a:ext cx="1869757" cy="13716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51AFC1A-0E8A-456C-B099-D8FAB1B91C58}"/>
              </a:ext>
            </a:extLst>
          </p:cNvPr>
          <p:cNvSpPr txBox="1"/>
          <p:nvPr/>
        </p:nvSpPr>
        <p:spPr>
          <a:xfrm>
            <a:off x="457200" y="2338032"/>
            <a:ext cx="8229599" cy="4801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kumimoji="0" lang="en-029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Preparation of two questionnaires «Self-assessment maturity tool». This tool is part of the diagnostic framework of the WCO and is based on the self-assessment maturity tool developed under the WCO “COPES Programme”.</a:t>
            </a:r>
          </a:p>
          <a:p>
            <a:endParaRPr lang="en-029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029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The questionnaires are sent to the correspondent designated by the Director-General/Commissioner-General.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029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029" dirty="0"/>
              <a:t>Creation of an </a:t>
            </a:r>
            <a:r>
              <a:rPr lang="en-029" dirty="0" err="1"/>
              <a:t>Adhoc</a:t>
            </a:r>
            <a:r>
              <a:rPr lang="en-029" dirty="0"/>
              <a:t> group in the three countries to answer these questionnaires.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en-029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029" dirty="0"/>
              <a:t>Virtual meetings (Zoom) with the two WCO project experts to finalize the assessment tools.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fr-FR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fr-FR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fr-FR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50651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28600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2250757" y="332702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West Africa Security Project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1CEF489-E00F-4CB4-ACF5-8796D1293970}"/>
              </a:ext>
            </a:extLst>
          </p:cNvPr>
          <p:cNvSpPr txBox="1"/>
          <p:nvPr/>
        </p:nvSpPr>
        <p:spPr>
          <a:xfrm>
            <a:off x="685800" y="1555327"/>
            <a:ext cx="7429274" cy="4524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342900" indent="-342900">
              <a:buFontTx/>
              <a:buAutoNum type="alphaUcPeriod"/>
            </a:pPr>
            <a:r>
              <a:rPr lang="en-US" sz="1800" b="1" u="sng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Organizational Role and Responsibilities questions:</a:t>
            </a:r>
            <a:endParaRPr lang="en-US" b="1" u="sng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    </a:t>
            </a:r>
            <a:r>
              <a:rPr lang="en-US" sz="1600" dirty="0"/>
              <a:t>(Type of missions –fiscal – economic - security; Conventions ratified and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dirty="0"/>
              <a:t>     implemented; Provision for the control, LEA, Investigation; etc.…)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B. </a:t>
            </a:r>
            <a:r>
              <a:rPr lang="en-US" sz="1800" b="1" u="sng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Organizational Structure questions</a:t>
            </a:r>
            <a:r>
              <a:rPr kumimoji="0" lang="fr-FR" sz="18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    </a:t>
            </a:r>
            <a:r>
              <a:rPr kumimoji="0" lang="en-ZA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(Implementation of </a:t>
            </a:r>
            <a:r>
              <a:rPr kumimoji="0" lang="en-ZA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MS Mincho" panose="02020609040205080304" pitchFamily="49" charset="-128"/>
                <a:cs typeface="+mj-cs"/>
                <a:sym typeface="Helvetica"/>
              </a:rPr>
              <a:t>e</a:t>
            </a:r>
            <a:r>
              <a:rPr lang="en-ZA" sz="16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nforcement </a:t>
            </a:r>
            <a:r>
              <a:rPr lang="en-ZA" sz="1600" dirty="0">
                <a:latin typeface="Arial" panose="020B0604020202020204" pitchFamily="34" charset="0"/>
                <a:ea typeface="MS Mincho" panose="02020609040205080304" pitchFamily="49" charset="-128"/>
              </a:rPr>
              <a:t>d</a:t>
            </a:r>
            <a:r>
              <a:rPr lang="en-ZA" sz="16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irectorate</a:t>
            </a:r>
            <a:r>
              <a:rPr kumimoji="0" lang="en-ZA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, Intelligence, Investigations;</a:t>
            </a:r>
          </a:p>
          <a:p>
            <a:r>
              <a:rPr lang="en-ZA" sz="1600" dirty="0"/>
              <a:t>     M</a:t>
            </a:r>
            <a:r>
              <a:rPr lang="en-ZA" sz="16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obile enforcement units</a:t>
            </a:r>
            <a:r>
              <a:rPr lang="en-ZA" sz="1600" dirty="0"/>
              <a:t>, K9 Units, </a:t>
            </a:r>
            <a:r>
              <a:rPr lang="en-ZA" sz="16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enforcement unit responsible </a:t>
            </a:r>
          </a:p>
          <a:p>
            <a:r>
              <a:rPr lang="en-ZA" sz="1600" dirty="0">
                <a:latin typeface="Arial" panose="020B0604020202020204" pitchFamily="34" charset="0"/>
                <a:ea typeface="MS Mincho" panose="02020609040205080304" pitchFamily="49" charset="-128"/>
              </a:rPr>
              <a:t>     </a:t>
            </a:r>
            <a:r>
              <a:rPr lang="en-ZA" sz="16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for illicit financial flows; </a:t>
            </a:r>
            <a:r>
              <a:rPr lang="en-ZA" sz="1600" dirty="0"/>
              <a:t>etc…)</a:t>
            </a:r>
          </a:p>
          <a:p>
            <a:endParaRPr lang="fr-FR" sz="1600" dirty="0"/>
          </a:p>
          <a:p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C. </a:t>
            </a:r>
            <a:r>
              <a:rPr lang="en-US" sz="1800" b="1" u="sng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Systems and Technology questions:</a:t>
            </a:r>
            <a:endParaRPr kumimoji="0" lang="fr-FR" sz="18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/>
              <a:t>     (</a:t>
            </a:r>
            <a:r>
              <a:rPr lang="en-US" sz="1600" dirty="0"/>
              <a:t>computerized Customs Management/Clearance system </a:t>
            </a:r>
            <a:r>
              <a:rPr lang="fr-FR" sz="1600" dirty="0"/>
              <a:t>; </a:t>
            </a:r>
            <a:r>
              <a:rPr lang="en-US" sz="16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passenger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anose="020B0604020202020204" pitchFamily="34" charset="0"/>
                <a:ea typeface="MS Mincho" panose="02020609040205080304" pitchFamily="49" charset="-128"/>
              </a:rPr>
              <a:t>    </a:t>
            </a:r>
            <a:r>
              <a:rPr lang="en-US" sz="16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targeting system</a:t>
            </a:r>
            <a:r>
              <a:rPr lang="fr-FR" sz="1600" dirty="0"/>
              <a:t>; </a:t>
            </a:r>
            <a:r>
              <a:rPr lang="en-US" sz="16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Customs offenses/seizures database</a:t>
            </a:r>
            <a:r>
              <a:rPr lang="fr-FR" sz="1600" dirty="0"/>
              <a:t>; scanners;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    </a:t>
            </a:r>
            <a:r>
              <a:rPr lang="en-US" sz="16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test 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equipment/kits</a:t>
            </a: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; </a:t>
            </a:r>
            <a:r>
              <a:rPr lang="en-US" sz="16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laboratories to analyze products; </a:t>
            </a: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etc…)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/>
              <a:t>D. </a:t>
            </a:r>
            <a:r>
              <a:rPr lang="en-US" b="1" u="sng" dirty="0"/>
              <a:t>Trade and Seizure Data Questions: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    (Seizures, Goods in Transit, Targeted Products in the “Global Shield Program)</a:t>
            </a:r>
            <a:endParaRPr kumimoji="0" lang="fr-FR" sz="160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FD6396-DDC1-4429-802E-9EF57D69A410}"/>
              </a:ext>
            </a:extLst>
          </p:cNvPr>
          <p:cNvSpPr txBox="1"/>
          <p:nvPr/>
        </p:nvSpPr>
        <p:spPr>
          <a:xfrm flipH="1">
            <a:off x="2636519" y="1111011"/>
            <a:ext cx="463296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First </a:t>
            </a:r>
            <a:r>
              <a:rPr lang="en-IN" sz="2000" b="1" dirty="0"/>
              <a:t>A</a:t>
            </a:r>
            <a:r>
              <a:rPr kumimoji="0" lang="en-I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ssessment Questionnaire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(content)</a:t>
            </a:r>
          </a:p>
        </p:txBody>
      </p:sp>
    </p:spTree>
    <p:extLst>
      <p:ext uri="{BB962C8B-B14F-4D97-AF65-F5344CB8AC3E}">
        <p14:creationId xmlns:p14="http://schemas.microsoft.com/office/powerpoint/2010/main" val="65772829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28600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2250757" y="332702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West Africa Security Project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94F5574-F985-4DC5-A508-5278B1877161}"/>
              </a:ext>
            </a:extLst>
          </p:cNvPr>
          <p:cNvSpPr txBox="1"/>
          <p:nvPr/>
        </p:nvSpPr>
        <p:spPr>
          <a:xfrm flipH="1">
            <a:off x="2222535" y="1265306"/>
            <a:ext cx="463296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2000" b="1" dirty="0"/>
              <a:t>Second</a:t>
            </a:r>
            <a:r>
              <a:rPr kumimoji="0" lang="en-I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lang="en-IN" sz="2000" b="1" dirty="0"/>
              <a:t>A</a:t>
            </a:r>
            <a:r>
              <a:rPr kumimoji="0" lang="en-I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ssessment Questionnaire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(content)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69A4FE-2485-4348-946B-06E84E40449D}"/>
              </a:ext>
            </a:extLst>
          </p:cNvPr>
          <p:cNvSpPr txBox="1"/>
          <p:nvPr/>
        </p:nvSpPr>
        <p:spPr>
          <a:xfrm>
            <a:off x="228600" y="1863917"/>
            <a:ext cx="8075284" cy="45550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</a:pPr>
            <a:r>
              <a:rPr lang="en-AU" b="1" u="sng" dirty="0"/>
              <a:t>Compliance: </a:t>
            </a:r>
            <a:r>
              <a:rPr lang="en-AU" sz="1600" u="sng" dirty="0"/>
              <a:t>(Examples)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AU" sz="1600" dirty="0"/>
              <a:t>     (Seized goods management system; Power to confiscate seized goods;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AU" sz="1600" dirty="0"/>
              <a:t>      Infrastructures, Equipment for controls, etc.)    </a:t>
            </a: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r>
              <a:rPr kumimoji="0" lang="en-A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B. </a:t>
            </a:r>
            <a:r>
              <a:rPr kumimoji="0" lang="en-AU" sz="18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Intelligence</a:t>
            </a:r>
            <a:r>
              <a:rPr kumimoji="0" lang="en-AU" sz="16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:</a:t>
            </a:r>
            <a:r>
              <a:rPr lang="en-AU" sz="1600" u="sng" dirty="0"/>
              <a:t>(Examples)</a:t>
            </a:r>
            <a:endParaRPr kumimoji="0" lang="en-AU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    </a:t>
            </a:r>
            <a:r>
              <a:rPr lang="en-AU" sz="1600" dirty="0"/>
              <a:t>(Codification for the processing of information/Evaluation system;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600" dirty="0"/>
              <a:t>    </a:t>
            </a:r>
            <a:r>
              <a:rPr lang="en-US" sz="1600" dirty="0"/>
              <a:t>Participation in the work of the RILO;</a:t>
            </a:r>
            <a:r>
              <a:rPr kumimoji="0" lang="en-AU" sz="1600" b="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Access to databases; Training; etc.)</a:t>
            </a:r>
            <a:endParaRPr kumimoji="0" lang="en-AU" sz="1800" b="0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r>
              <a:rPr kumimoji="0" lang="en-A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C.</a:t>
            </a: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kumimoji="0" lang="en-AU" sz="18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Risk management:</a:t>
            </a:r>
            <a:r>
              <a:rPr lang="en-AU" u="sng" dirty="0"/>
              <a:t>(</a:t>
            </a:r>
            <a:r>
              <a:rPr lang="en-AU" sz="1600" u="sng" dirty="0"/>
              <a:t>Examples)</a:t>
            </a:r>
            <a:endParaRPr kumimoji="0" lang="en-AU" sz="18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     </a:t>
            </a:r>
            <a:r>
              <a:rPr lang="en-AU" sz="1600" dirty="0"/>
              <a:t>(Application of risk management; Use of selectivity criteria; </a:t>
            </a:r>
            <a:r>
              <a:rPr lang="en-US" sz="1600" dirty="0"/>
              <a:t>MOU’S on a national or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      international level</a:t>
            </a:r>
            <a:r>
              <a:rPr lang="en-AU" sz="1600" dirty="0"/>
              <a:t>; Training; etc.)     </a:t>
            </a:r>
          </a:p>
          <a:p>
            <a:r>
              <a:rPr kumimoji="0" lang="en-AU" sz="1800" b="1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D. </a:t>
            </a:r>
            <a:r>
              <a:rPr lang="en-AU" b="1" u="sng" dirty="0"/>
              <a:t>Enforcement</a:t>
            </a:r>
            <a:r>
              <a:rPr kumimoji="0" lang="en-AU" sz="16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:</a:t>
            </a:r>
            <a:r>
              <a:rPr lang="en-AU" sz="1600" u="sng" dirty="0"/>
              <a:t>(Examples)</a:t>
            </a:r>
            <a:endParaRPr kumimoji="0" lang="en-AU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    </a:t>
            </a:r>
            <a:r>
              <a:rPr lang="en-AU" sz="1600" dirty="0"/>
              <a:t>(Right to body search; </a:t>
            </a:r>
            <a:r>
              <a:rPr lang="en-US" sz="1600" dirty="0"/>
              <a:t>Right to detain/arrest persons</a:t>
            </a:r>
            <a:r>
              <a:rPr lang="en-AU" sz="1600" dirty="0"/>
              <a:t>; right of home search;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600" dirty="0"/>
              <a:t>   </a:t>
            </a:r>
            <a:r>
              <a:rPr kumimoji="0" lang="en-AU" sz="1600" b="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Use of CENcomm; Training; etc.)</a:t>
            </a:r>
            <a:endParaRPr lang="en-AU" u="sng" dirty="0"/>
          </a:p>
          <a:p>
            <a:r>
              <a:rPr kumimoji="0" lang="en-AU" sz="1800" b="1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E. </a:t>
            </a:r>
            <a:r>
              <a:rPr lang="en-AU" b="1" u="sng" dirty="0"/>
              <a:t>Investigation</a:t>
            </a:r>
            <a:r>
              <a:rPr kumimoji="0" lang="en-AU" sz="16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:</a:t>
            </a:r>
            <a:r>
              <a:rPr lang="en-AU" sz="1600" u="sng" dirty="0"/>
              <a:t>(Examples)</a:t>
            </a:r>
            <a:endParaRPr kumimoji="0" lang="en-AU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    </a:t>
            </a:r>
            <a:r>
              <a:rPr lang="en-AU" sz="1600" dirty="0"/>
              <a:t>(Administrative/Judicial Investigations; Controlled deliveries; </a:t>
            </a:r>
            <a:r>
              <a:rPr lang="en-US" sz="1600" dirty="0"/>
              <a:t>Search and preservation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    of evidence</a:t>
            </a:r>
            <a:r>
              <a:rPr kumimoji="0" lang="en-AU" sz="1600" b="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; Initial and advanced training on investigation; etc</a:t>
            </a:r>
            <a:r>
              <a:rPr lang="en-AU" sz="1600" dirty="0"/>
              <a:t>.)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F. Gender Equality:</a:t>
            </a:r>
            <a:r>
              <a:rPr kumimoji="0" lang="en-AU" b="1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kumimoji="0" lang="en-AU" sz="1600" b="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(Examples)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   (Questions dealt with by a German customs expert)</a:t>
            </a:r>
            <a:endParaRPr kumimoji="0" lang="en-AU" sz="1600" b="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7129481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General CB">
  <a:themeElements>
    <a:clrScheme name="General CB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eneral CB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eneral CB">
  <a:themeElements>
    <a:clrScheme name="General CB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General CB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General CB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18E0E8886B9418124C8FF0D1C0DC5" ma:contentTypeVersion="2" ma:contentTypeDescription="Create a new document." ma:contentTypeScope="" ma:versionID="716a0d57718e31c4583da080e98757e9">
  <xsd:schema xmlns:xsd="http://www.w3.org/2001/XMLSchema" xmlns:xs="http://www.w3.org/2001/XMLSchema" xmlns:p="http://schemas.microsoft.com/office/2006/metadata/properties" xmlns:ns3="9f0fe522-ff9d-4d7b-a889-d23802bf0cc5" targetNamespace="http://schemas.microsoft.com/office/2006/metadata/properties" ma:root="true" ma:fieldsID="2d1259693ecdb6fde5b68a0bd7e049a4" ns3:_="">
    <xsd:import namespace="9f0fe522-ff9d-4d7b-a889-d23802bf0c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fe522-ff9d-4d7b-a889-d23802bf0c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1D572B-6545-4F17-ADA0-C5D08C7CA6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0fe522-ff9d-4d7b-a889-d23802bf0c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62DD6D-F242-426E-9984-D87F1E9167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2E58E7-83FD-4A6F-BD9B-063948B7B646}">
  <ds:schemaRefs>
    <ds:schemaRef ds:uri="http://purl.org/dc/terms/"/>
    <ds:schemaRef ds:uri="9f0fe522-ff9d-4d7b-a889-d23802bf0cc5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6346</TotalTime>
  <Words>1270</Words>
  <Application>Microsoft Office PowerPoint</Application>
  <PresentationFormat>Affichage à l'écran (4:3)</PresentationFormat>
  <Paragraphs>159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Segoe UI</vt:lpstr>
      <vt:lpstr>Symbol</vt:lpstr>
      <vt:lpstr>Tahoma</vt:lpstr>
      <vt:lpstr>Times New Roman</vt:lpstr>
      <vt:lpstr>General CB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grace.najjar</dc:creator>
  <cp:lastModifiedBy>Pierre Bertrand</cp:lastModifiedBy>
  <cp:revision>231</cp:revision>
  <cp:lastPrinted>2018-01-03T11:38:33Z</cp:lastPrinted>
  <dcterms:modified xsi:type="dcterms:W3CDTF">2021-04-21T13:41:14Z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0x0101000A118E0E8886B9418124C8FF0D1C0DC5</vt:lpwstr>
  </property>
</Properties>
</file>